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388" r:id="rId4"/>
    <p:sldId id="383" r:id="rId5"/>
    <p:sldId id="384" r:id="rId6"/>
    <p:sldId id="387" r:id="rId7"/>
    <p:sldId id="385" r:id="rId8"/>
    <p:sldId id="386" r:id="rId9"/>
    <p:sldId id="389" r:id="rId10"/>
    <p:sldId id="400" r:id="rId11"/>
    <p:sldId id="396" r:id="rId12"/>
    <p:sldId id="397" r:id="rId13"/>
    <p:sldId id="401" r:id="rId14"/>
    <p:sldId id="402" r:id="rId15"/>
    <p:sldId id="390" r:id="rId16"/>
    <p:sldId id="398" r:id="rId17"/>
    <p:sldId id="377" r:id="rId18"/>
    <p:sldId id="382" r:id="rId19"/>
    <p:sldId id="378" r:id="rId20"/>
    <p:sldId id="391" r:id="rId21"/>
    <p:sldId id="399" r:id="rId22"/>
    <p:sldId id="394" r:id="rId23"/>
    <p:sldId id="3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stavo Fernandes" initials="GF" lastIdx="5" clrIdx="0">
    <p:extLst>
      <p:ext uri="{19B8F6BF-5375-455C-9EA6-DF929625EA0E}">
        <p15:presenceInfo xmlns:p15="http://schemas.microsoft.com/office/powerpoint/2012/main" userId="S::gfernandes@lasallecollegevancouver.com::55d0e826-7389-4b5a-abb9-5fe58ebf70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DF3801-4536-8261-F49F-11873ACA11EB}" v="589" dt="2019-11-25T05:13:08.066"/>
    <p1510:client id="{2B8F0ED4-98BF-5D40-8D58-86F2993F19C5}" v="2420" dt="2019-11-12T03:04:33.313"/>
    <p1510:client id="{3242450C-BFBC-ECD6-16D0-3890D4F4E317}" v="1160" dt="2019-11-25T08:43:46.784"/>
    <p1510:client id="{44FFBA42-B74E-02DF-8E97-417BE1E61050}" v="294" dt="2019-11-27T06:08:20.194"/>
    <p1510:client id="{68F94968-E6E9-A52B-274F-07DF94414311}" v="74" dt="2019-11-25T00:32:28.100"/>
    <p1510:client id="{6A8AD43A-62C7-300E-43CE-548DCF52CD0E}" v="554" dt="2020-08-26T00:21:19.637"/>
    <p1510:client id="{79CD04FE-5BF0-E8C1-9566-0DD1021ADF0F}" v="461" dt="2019-11-26T04:21:32.435"/>
    <p1510:client id="{7BF27225-2A05-55A0-3386-ADD0CE6BB187}" v="213" dt="2019-11-13T01:44:00.732"/>
    <p1510:client id="{899F3EB8-F2C7-D1A4-9C50-3552DE311765}" v="74" dt="2020-08-26T03:30:40.996"/>
    <p1510:client id="{997E034A-7C31-8CC8-1C69-0C11EE378029}" v="1340" dt="2019-11-25T01:40:39.947"/>
    <p1510:client id="{9F8D2B3D-7A3A-AEE2-1693-66AD44C417E5}" v="119" dt="2020-08-26T02:19:46.920"/>
    <p1510:client id="{A566C8E3-C427-CC3C-E946-D9875F0E84F2}" v="64" dt="2019-11-26T02:56:13.237"/>
    <p1510:client id="{E99C751A-5E3D-8D58-9D0F-EC7F1FE85039}" v="1" dt="2020-08-19T04:54:36.771"/>
    <p1510:client id="{EE4ADD26-71BF-9FFF-C268-793E9BA54EB4}" v="5" dt="2019-11-27T08:00:19.128"/>
    <p1510:client id="{EEF9EA2A-87FA-F762-CA1E-8A1776A217F9}" v="6" dt="2019-11-13T05:08:04.186"/>
    <p1510:client id="{FAFB68EF-54B8-557B-71C8-57FDA040A779}" v="1996" dt="2019-11-25T06:23:26.561"/>
    <p1510:client id="{FD6C538F-48BE-7970-4016-9214FA87A2A9}" v="67" dt="2020-08-19T01:10:17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9E566-E2E3-40C6-B67D-E67B65B3191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23C287-C260-44BD-B1C9-08C7D0C50F1D}">
      <dgm:prSet/>
      <dgm:spPr/>
      <dgm:t>
        <a:bodyPr/>
        <a:lstStyle/>
        <a:p>
          <a:r>
            <a:rPr lang="en-US"/>
            <a:t>Session </a:t>
          </a:r>
          <a:r>
            <a:rPr lang="en-US">
              <a:latin typeface="Calibri" panose="020F0502020204030204"/>
            </a:rPr>
            <a:t>5</a:t>
          </a:r>
          <a:endParaRPr lang="en-US"/>
        </a:p>
      </dgm:t>
    </dgm:pt>
    <dgm:pt modelId="{5BF643F8-82A2-4B36-AD86-3474EA90394F}" type="parTrans" cxnId="{0F58A030-2E79-4255-91A9-CB5200142BBC}">
      <dgm:prSet/>
      <dgm:spPr/>
      <dgm:t>
        <a:bodyPr/>
        <a:lstStyle/>
        <a:p>
          <a:endParaRPr lang="en-US"/>
        </a:p>
      </dgm:t>
    </dgm:pt>
    <dgm:pt modelId="{91534528-D790-4F24-A2F2-A3746819262F}" type="sibTrans" cxnId="{0F58A030-2E79-4255-91A9-CB5200142BBC}">
      <dgm:prSet/>
      <dgm:spPr/>
      <dgm:t>
        <a:bodyPr/>
        <a:lstStyle/>
        <a:p>
          <a:endParaRPr lang="en-US"/>
        </a:p>
      </dgm:t>
    </dgm:pt>
    <dgm:pt modelId="{B28B797E-8C1E-4B0C-9A94-11F4436DE2A0}">
      <dgm:prSet/>
      <dgm:spPr/>
      <dgm:t>
        <a:bodyPr/>
        <a:lstStyle/>
        <a:p>
          <a:pPr rtl="0"/>
          <a:r>
            <a:rPr lang="en-US"/>
            <a:t>NoSQL Databases</a:t>
          </a:r>
          <a:endParaRPr lang="en-US">
            <a:latin typeface="Calibri" panose="020F0502020204030204"/>
          </a:endParaRPr>
        </a:p>
      </dgm:t>
    </dgm:pt>
    <dgm:pt modelId="{8A8685F8-E9D1-4862-A60D-0E1E7BEA0C49}" type="parTrans" cxnId="{86B075C8-3EEE-4291-B0CF-BD694CEE3E14}">
      <dgm:prSet/>
      <dgm:spPr/>
      <dgm:t>
        <a:bodyPr/>
        <a:lstStyle/>
        <a:p>
          <a:endParaRPr lang="en-US"/>
        </a:p>
      </dgm:t>
    </dgm:pt>
    <dgm:pt modelId="{73A32C24-11FF-4BC6-A252-4BD16EB5E502}" type="sibTrans" cxnId="{86B075C8-3EEE-4291-B0CF-BD694CEE3E14}">
      <dgm:prSet/>
      <dgm:spPr/>
      <dgm:t>
        <a:bodyPr/>
        <a:lstStyle/>
        <a:p>
          <a:endParaRPr lang="en-US"/>
        </a:p>
      </dgm:t>
    </dgm:pt>
    <dgm:pt modelId="{9180A88D-3B12-48FE-917B-3B25C5DCF166}">
      <dgm:prSet phldr="0"/>
      <dgm:spPr/>
      <dgm:t>
        <a:bodyPr/>
        <a:lstStyle/>
        <a:p>
          <a:pPr rtl="0"/>
          <a:r>
            <a:rPr lang="en-US">
              <a:latin typeface="Calibri" panose="020F0502020204030204"/>
            </a:rPr>
            <a:t>Assignment 01</a:t>
          </a:r>
        </a:p>
      </dgm:t>
    </dgm:pt>
    <dgm:pt modelId="{DD96AFEC-A000-4723-B143-CF1140AF9201}" type="parTrans" cxnId="{D87CC90E-0302-470F-B742-3B5C2E6C45C1}">
      <dgm:prSet/>
      <dgm:spPr/>
    </dgm:pt>
    <dgm:pt modelId="{8E5B298F-7587-4C39-9590-EE4E6F6E5688}" type="sibTrans" cxnId="{D87CC90E-0302-470F-B742-3B5C2E6C45C1}">
      <dgm:prSet/>
      <dgm:spPr/>
    </dgm:pt>
    <dgm:pt modelId="{84DF2D9E-38EE-4324-BF6E-8BE3C9DC3301}">
      <dgm:prSet phldr="0"/>
      <dgm:spPr/>
      <dgm:t>
        <a:bodyPr/>
        <a:lstStyle/>
        <a:p>
          <a:pPr rtl="0"/>
          <a:r>
            <a:rPr lang="en-US"/>
            <a:t>Assignment </a:t>
          </a:r>
          <a:r>
            <a:rPr lang="en-US">
              <a:latin typeface="Calibri" panose="020F0502020204030204"/>
            </a:rPr>
            <a:t>02</a:t>
          </a:r>
        </a:p>
      </dgm:t>
    </dgm:pt>
    <dgm:pt modelId="{EC4AC57A-5596-4AE0-AB78-A6BDE6D63D3F}" type="parTrans" cxnId="{764484B6-163B-41B3-BA2B-9F0EA79961FD}">
      <dgm:prSet/>
      <dgm:spPr/>
    </dgm:pt>
    <dgm:pt modelId="{BD88A6FA-08F1-42B0-9E6A-7217C69F71C6}" type="sibTrans" cxnId="{764484B6-163B-41B3-BA2B-9F0EA79961FD}">
      <dgm:prSet/>
      <dgm:spPr/>
    </dgm:pt>
    <dgm:pt modelId="{2E3AFAB1-7DB7-41A0-A384-C8162809E1A0}">
      <dgm:prSet phldr="0"/>
      <dgm:spPr/>
      <dgm:t>
        <a:bodyPr/>
        <a:lstStyle/>
        <a:p>
          <a:pPr rtl="0"/>
          <a:r>
            <a:rPr lang="en-US">
              <a:latin typeface="Calibri" panose="020F0502020204030204"/>
            </a:rPr>
            <a:t> Online Quiz</a:t>
          </a:r>
          <a:endParaRPr lang="en-US"/>
        </a:p>
      </dgm:t>
    </dgm:pt>
    <dgm:pt modelId="{5C48576A-6228-404C-A113-B682A6FFC2A4}" type="parTrans" cxnId="{FD53C9C8-6E37-42CA-A813-E9418FDFB480}">
      <dgm:prSet/>
      <dgm:spPr/>
    </dgm:pt>
    <dgm:pt modelId="{98406A1D-B1B3-4AA1-AC7C-8861FC79CB5E}" type="sibTrans" cxnId="{FD53C9C8-6E37-42CA-A813-E9418FDFB480}">
      <dgm:prSet/>
      <dgm:spPr/>
    </dgm:pt>
    <dgm:pt modelId="{ECE73409-2DE9-4311-87E3-58DD5CD92DD9}">
      <dgm:prSet phldr="0"/>
      <dgm:spPr/>
      <dgm:t>
        <a:bodyPr/>
        <a:lstStyle/>
        <a:p>
          <a:pPr rtl="0"/>
          <a:r>
            <a:rPr lang="en-US">
              <a:latin typeface="Calibri" panose="020F0502020204030204"/>
            </a:rPr>
            <a:t> NoSQL</a:t>
          </a:r>
          <a:endParaRPr lang="en-US"/>
        </a:p>
      </dgm:t>
    </dgm:pt>
    <dgm:pt modelId="{02CAEEB0-6EF9-44A0-B460-4AA34DAD3260}" type="parTrans" cxnId="{92351040-A762-4DD7-B895-D1C7425290D9}">
      <dgm:prSet/>
      <dgm:spPr/>
    </dgm:pt>
    <dgm:pt modelId="{1E0DC200-09B7-4ECE-8F98-153F866B319A}" type="sibTrans" cxnId="{92351040-A762-4DD7-B895-D1C7425290D9}">
      <dgm:prSet/>
      <dgm:spPr/>
    </dgm:pt>
    <dgm:pt modelId="{87AF8EA0-5174-45B4-BFAC-0CBE6731043D}">
      <dgm:prSet phldr="0"/>
      <dgm:spPr/>
      <dgm:t>
        <a:bodyPr/>
        <a:lstStyle/>
        <a:p>
          <a:pPr rtl="0"/>
          <a:r>
            <a:rPr lang="en-US">
              <a:latin typeface="Calibri" panose="020F0502020204030204"/>
            </a:rPr>
            <a:t>More on queries, Aggregation, Relationships</a:t>
          </a:r>
        </a:p>
      </dgm:t>
    </dgm:pt>
    <dgm:pt modelId="{A5FD1C03-8E34-4123-A3D8-2837DFC3EB0B}" type="parTrans" cxnId="{6D43A48B-1287-4F91-AE6E-842593C2B14F}">
      <dgm:prSet/>
      <dgm:spPr/>
    </dgm:pt>
    <dgm:pt modelId="{5D4C6ED8-508F-4859-980D-8739041F1986}" type="sibTrans" cxnId="{6D43A48B-1287-4F91-AE6E-842593C2B14F}">
      <dgm:prSet/>
      <dgm:spPr/>
    </dgm:pt>
    <dgm:pt modelId="{73740388-7851-2F4D-94C9-B02E40428880}" type="pres">
      <dgm:prSet presAssocID="{0F59E566-E2E3-40C6-B67D-E67B65B31911}" presName="linear" presStyleCnt="0">
        <dgm:presLayoutVars>
          <dgm:animLvl val="lvl"/>
          <dgm:resizeHandles val="exact"/>
        </dgm:presLayoutVars>
      </dgm:prSet>
      <dgm:spPr/>
    </dgm:pt>
    <dgm:pt modelId="{9A414EB2-E07A-B849-BB71-33A9DE10DE04}" type="pres">
      <dgm:prSet presAssocID="{8723C287-C260-44BD-B1C9-08C7D0C50F1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914D614-8A67-1E4B-8352-FE321F619AD1}" type="pres">
      <dgm:prSet presAssocID="{8723C287-C260-44BD-B1C9-08C7D0C50F1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87CC90E-0302-470F-B742-3B5C2E6C45C1}" srcId="{8723C287-C260-44BD-B1C9-08C7D0C50F1D}" destId="{9180A88D-3B12-48FE-917B-3B25C5DCF166}" srcOrd="1" destOrd="0" parTransId="{DD96AFEC-A000-4723-B143-CF1140AF9201}" sibTransId="{8E5B298F-7587-4C39-9590-EE4E6F6E5688}"/>
    <dgm:cxn modelId="{0F58A030-2E79-4255-91A9-CB5200142BBC}" srcId="{0F59E566-E2E3-40C6-B67D-E67B65B31911}" destId="{8723C287-C260-44BD-B1C9-08C7D0C50F1D}" srcOrd="0" destOrd="0" parTransId="{5BF643F8-82A2-4B36-AD86-3474EA90394F}" sibTransId="{91534528-D790-4F24-A2F2-A3746819262F}"/>
    <dgm:cxn modelId="{92351040-A762-4DD7-B895-D1C7425290D9}" srcId="{84DF2D9E-38EE-4324-BF6E-8BE3C9DC3301}" destId="{ECE73409-2DE9-4311-87E3-58DD5CD92DD9}" srcOrd="0" destOrd="0" parTransId="{02CAEEB0-6EF9-44A0-B460-4AA34DAD3260}" sibTransId="{1E0DC200-09B7-4ECE-8F98-153F866B319A}"/>
    <dgm:cxn modelId="{1953E347-BADB-4EB1-BEEB-4B51D78B39C3}" type="presOf" srcId="{8723C287-C260-44BD-B1C9-08C7D0C50F1D}" destId="{9A414EB2-E07A-B849-BB71-33A9DE10DE04}" srcOrd="0" destOrd="0" presId="urn:microsoft.com/office/officeart/2005/8/layout/vList2"/>
    <dgm:cxn modelId="{70C3B188-2043-4F8B-84DF-CDC919358D70}" type="presOf" srcId="{84DF2D9E-38EE-4324-BF6E-8BE3C9DC3301}" destId="{C914D614-8A67-1E4B-8352-FE321F619AD1}" srcOrd="0" destOrd="4" presId="urn:microsoft.com/office/officeart/2005/8/layout/vList2"/>
    <dgm:cxn modelId="{C6E36F8A-6559-496E-8EBB-D4A6B8FA89E5}" type="presOf" srcId="{ECE73409-2DE9-4311-87E3-58DD5CD92DD9}" destId="{C914D614-8A67-1E4B-8352-FE321F619AD1}" srcOrd="0" destOrd="5" presId="urn:microsoft.com/office/officeart/2005/8/layout/vList2"/>
    <dgm:cxn modelId="{6D43A48B-1287-4F91-AE6E-842593C2B14F}" srcId="{B28B797E-8C1E-4B0C-9A94-11F4436DE2A0}" destId="{87AF8EA0-5174-45B4-BFAC-0CBE6731043D}" srcOrd="0" destOrd="0" parTransId="{A5FD1C03-8E34-4123-A3D8-2837DFC3EB0B}" sibTransId="{5D4C6ED8-508F-4859-980D-8739041F1986}"/>
    <dgm:cxn modelId="{D0523C91-41AF-4E61-AC51-005286847FB9}" type="presOf" srcId="{87AF8EA0-5174-45B4-BFAC-0CBE6731043D}" destId="{C914D614-8A67-1E4B-8352-FE321F619AD1}" srcOrd="0" destOrd="1" presId="urn:microsoft.com/office/officeart/2005/8/layout/vList2"/>
    <dgm:cxn modelId="{764484B6-163B-41B3-BA2B-9F0EA79961FD}" srcId="{8723C287-C260-44BD-B1C9-08C7D0C50F1D}" destId="{84DF2D9E-38EE-4324-BF6E-8BE3C9DC3301}" srcOrd="2" destOrd="0" parTransId="{EC4AC57A-5596-4AE0-AB78-A6BDE6D63D3F}" sibTransId="{BD88A6FA-08F1-42B0-9E6A-7217C69F71C6}"/>
    <dgm:cxn modelId="{EFA527C0-C5A6-4FD4-8D9A-DD2E6A874C83}" type="presOf" srcId="{9180A88D-3B12-48FE-917B-3B25C5DCF166}" destId="{C914D614-8A67-1E4B-8352-FE321F619AD1}" srcOrd="0" destOrd="2" presId="urn:microsoft.com/office/officeart/2005/8/layout/vList2"/>
    <dgm:cxn modelId="{EB66C7C3-DF5F-A04A-9DF0-4F59C4015ABD}" type="presOf" srcId="{0F59E566-E2E3-40C6-B67D-E67B65B31911}" destId="{73740388-7851-2F4D-94C9-B02E40428880}" srcOrd="0" destOrd="0" presId="urn:microsoft.com/office/officeart/2005/8/layout/vList2"/>
    <dgm:cxn modelId="{D99BB6C7-E97C-446A-862E-D31A69866A4C}" type="presOf" srcId="{B28B797E-8C1E-4B0C-9A94-11F4436DE2A0}" destId="{C914D614-8A67-1E4B-8352-FE321F619AD1}" srcOrd="0" destOrd="0" presId="urn:microsoft.com/office/officeart/2005/8/layout/vList2"/>
    <dgm:cxn modelId="{86B075C8-3EEE-4291-B0CF-BD694CEE3E14}" srcId="{8723C287-C260-44BD-B1C9-08C7D0C50F1D}" destId="{B28B797E-8C1E-4B0C-9A94-11F4436DE2A0}" srcOrd="0" destOrd="0" parTransId="{8A8685F8-E9D1-4862-A60D-0E1E7BEA0C49}" sibTransId="{73A32C24-11FF-4BC6-A252-4BD16EB5E502}"/>
    <dgm:cxn modelId="{FD53C9C8-6E37-42CA-A813-E9418FDFB480}" srcId="{9180A88D-3B12-48FE-917B-3B25C5DCF166}" destId="{2E3AFAB1-7DB7-41A0-A384-C8162809E1A0}" srcOrd="0" destOrd="0" parTransId="{5C48576A-6228-404C-A113-B682A6FFC2A4}" sibTransId="{98406A1D-B1B3-4AA1-AC7C-8861FC79CB5E}"/>
    <dgm:cxn modelId="{C00765DE-4316-4FDA-8ECA-49E57E717A2F}" type="presOf" srcId="{2E3AFAB1-7DB7-41A0-A384-C8162809E1A0}" destId="{C914D614-8A67-1E4B-8352-FE321F619AD1}" srcOrd="0" destOrd="3" presId="urn:microsoft.com/office/officeart/2005/8/layout/vList2"/>
    <dgm:cxn modelId="{A83A2A4F-9FB1-48B0-9110-F2274C17EB84}" type="presParOf" srcId="{73740388-7851-2F4D-94C9-B02E40428880}" destId="{9A414EB2-E07A-B849-BB71-33A9DE10DE04}" srcOrd="0" destOrd="0" presId="urn:microsoft.com/office/officeart/2005/8/layout/vList2"/>
    <dgm:cxn modelId="{A60D4F56-9942-4355-9C43-5529189FC0F1}" type="presParOf" srcId="{73740388-7851-2F4D-94C9-B02E40428880}" destId="{C914D614-8A67-1E4B-8352-FE321F619AD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FBE5DE-5747-48BE-9C0C-F5C08BAE6D4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E1BD258-2772-448F-926F-D35EFDD21B4C}">
      <dgm:prSet phldrT="[Text]" phldr="0"/>
      <dgm:spPr/>
      <dgm:t>
        <a:bodyPr/>
        <a:lstStyle/>
        <a:p>
          <a:pPr rtl="0"/>
          <a:r>
            <a:rPr lang="en-US">
              <a:latin typeface="Calibri" panose="020F0502020204030204"/>
            </a:rPr>
            <a:t> </a:t>
          </a:r>
          <a:r>
            <a:rPr lang="en-US" b="0" i="0" u="none" strike="noStrike" cap="none" baseline="0" noProof="0">
              <a:latin typeface="Calibri"/>
              <a:cs typeface="Calibri"/>
            </a:rPr>
            <a:t>stage1</a:t>
          </a:r>
          <a:endParaRPr lang="en-US"/>
        </a:p>
      </dgm:t>
    </dgm:pt>
    <dgm:pt modelId="{41A12D8E-7866-46D4-B1DE-B1A19400CD34}" type="parTrans" cxnId="{E1FA5AE1-C691-4F6D-BCCA-77E2020A2112}">
      <dgm:prSet/>
      <dgm:spPr/>
    </dgm:pt>
    <dgm:pt modelId="{233DA29B-9EBC-4F90-B964-01FDCA394AFE}" type="sibTrans" cxnId="{E1FA5AE1-C691-4F6D-BCCA-77E2020A2112}">
      <dgm:prSet/>
      <dgm:spPr/>
      <dgm:t>
        <a:bodyPr/>
        <a:lstStyle/>
        <a:p>
          <a:endParaRPr lang="en-US"/>
        </a:p>
      </dgm:t>
    </dgm:pt>
    <dgm:pt modelId="{B953E0D1-4FB8-4B44-9527-85D0889A2908}">
      <dgm:prSet phldrT="[Text]" phldr="0"/>
      <dgm:spPr/>
      <dgm:t>
        <a:bodyPr/>
        <a:lstStyle/>
        <a:p>
          <a:pPr rtl="0"/>
          <a:r>
            <a:rPr lang="en-US">
              <a:latin typeface="Calibri" panose="020F0502020204030204"/>
            </a:rPr>
            <a:t> stage2</a:t>
          </a:r>
          <a:endParaRPr lang="en-US"/>
        </a:p>
      </dgm:t>
    </dgm:pt>
    <dgm:pt modelId="{62687BCA-AA27-4186-84F9-27C27A64EDD1}" type="parTrans" cxnId="{1E4810AC-78EB-4A92-BC98-8FE3B04F7A50}">
      <dgm:prSet/>
      <dgm:spPr/>
    </dgm:pt>
    <dgm:pt modelId="{F230160C-A484-4030-9F96-94B92D3DE388}" type="sibTrans" cxnId="{1E4810AC-78EB-4A92-BC98-8FE3B04F7A50}">
      <dgm:prSet/>
      <dgm:spPr/>
      <dgm:t>
        <a:bodyPr/>
        <a:lstStyle/>
        <a:p>
          <a:endParaRPr lang="en-US"/>
        </a:p>
      </dgm:t>
    </dgm:pt>
    <dgm:pt modelId="{370AC098-6C22-4E43-AC86-AC7CD52D164F}">
      <dgm:prSet phldrT="[Text]" phldr="0"/>
      <dgm:spPr/>
      <dgm:t>
        <a:bodyPr/>
        <a:lstStyle/>
        <a:p>
          <a:pPr rtl="0"/>
          <a:r>
            <a:rPr lang="en-US">
              <a:latin typeface="Calibri" panose="020F0502020204030204"/>
            </a:rPr>
            <a:t> stage3</a:t>
          </a:r>
        </a:p>
      </dgm:t>
    </dgm:pt>
    <dgm:pt modelId="{17E7059F-286B-4D2F-B445-E6D2CB1935F2}" type="parTrans" cxnId="{7C546F8A-DEEF-41AD-9361-5F12EA4174AD}">
      <dgm:prSet/>
      <dgm:spPr/>
    </dgm:pt>
    <dgm:pt modelId="{2CA47B8E-9438-4706-9358-8921D9A979E8}" type="sibTrans" cxnId="{7C546F8A-DEEF-41AD-9361-5F12EA4174AD}">
      <dgm:prSet/>
      <dgm:spPr/>
      <dgm:t>
        <a:bodyPr/>
        <a:lstStyle/>
        <a:p>
          <a:endParaRPr lang="en-US"/>
        </a:p>
      </dgm:t>
    </dgm:pt>
    <dgm:pt modelId="{E13DDDCF-BD01-470E-963C-E88EBAA86ADD}">
      <dgm:prSet phldr="0"/>
      <dgm:spPr/>
      <dgm:t>
        <a:bodyPr/>
        <a:lstStyle/>
        <a:p>
          <a:pPr rtl="0"/>
          <a:r>
            <a:rPr lang="en-US">
              <a:latin typeface="Calibri" panose="020F0502020204030204"/>
            </a:rPr>
            <a:t> Final output</a:t>
          </a:r>
          <a:endParaRPr lang="en-US"/>
        </a:p>
      </dgm:t>
    </dgm:pt>
    <dgm:pt modelId="{4AA1E126-9791-44D3-B3F3-8C586F974963}" type="parTrans" cxnId="{FC8A97BE-2411-4105-A8DF-B8FF56F2FB01}">
      <dgm:prSet/>
      <dgm:spPr/>
    </dgm:pt>
    <dgm:pt modelId="{123689AF-CCDE-44C8-AB59-86E0AB59CA7F}" type="sibTrans" cxnId="{FC8A97BE-2411-4105-A8DF-B8FF56F2FB01}">
      <dgm:prSet/>
      <dgm:spPr/>
    </dgm:pt>
    <dgm:pt modelId="{84095982-8152-492A-9039-6B4D788F2229}" type="pres">
      <dgm:prSet presAssocID="{71FBE5DE-5747-48BE-9C0C-F5C08BAE6D48}" presName="Name0" presStyleCnt="0">
        <dgm:presLayoutVars>
          <dgm:dir/>
          <dgm:resizeHandles val="exact"/>
        </dgm:presLayoutVars>
      </dgm:prSet>
      <dgm:spPr/>
    </dgm:pt>
    <dgm:pt modelId="{5628F4A2-D93B-4E43-88BD-A179CC54495F}" type="pres">
      <dgm:prSet presAssocID="{CE1BD258-2772-448F-926F-D35EFDD21B4C}" presName="node" presStyleLbl="node1" presStyleIdx="0" presStyleCnt="4">
        <dgm:presLayoutVars>
          <dgm:bulletEnabled val="1"/>
        </dgm:presLayoutVars>
      </dgm:prSet>
      <dgm:spPr/>
    </dgm:pt>
    <dgm:pt modelId="{03E6FCE6-4444-42BC-B3AC-B46E992BF2E0}" type="pres">
      <dgm:prSet presAssocID="{233DA29B-9EBC-4F90-B964-01FDCA394AFE}" presName="sibTrans" presStyleLbl="sibTrans2D1" presStyleIdx="0" presStyleCnt="3"/>
      <dgm:spPr/>
    </dgm:pt>
    <dgm:pt modelId="{6A150C77-66DF-47C4-A360-CE8D77148D83}" type="pres">
      <dgm:prSet presAssocID="{233DA29B-9EBC-4F90-B964-01FDCA394AFE}" presName="connectorText" presStyleLbl="sibTrans2D1" presStyleIdx="0" presStyleCnt="3"/>
      <dgm:spPr/>
    </dgm:pt>
    <dgm:pt modelId="{BCB858C8-923A-4EF8-84E4-859531110AD0}" type="pres">
      <dgm:prSet presAssocID="{B953E0D1-4FB8-4B44-9527-85D0889A2908}" presName="node" presStyleLbl="node1" presStyleIdx="1" presStyleCnt="4">
        <dgm:presLayoutVars>
          <dgm:bulletEnabled val="1"/>
        </dgm:presLayoutVars>
      </dgm:prSet>
      <dgm:spPr/>
    </dgm:pt>
    <dgm:pt modelId="{5455D007-1791-4A88-9E5F-A4C16B9C0E66}" type="pres">
      <dgm:prSet presAssocID="{F230160C-A484-4030-9F96-94B92D3DE388}" presName="sibTrans" presStyleLbl="sibTrans2D1" presStyleIdx="1" presStyleCnt="3"/>
      <dgm:spPr/>
    </dgm:pt>
    <dgm:pt modelId="{49B1C628-0BC4-4D38-9A98-F529ABD59C50}" type="pres">
      <dgm:prSet presAssocID="{F230160C-A484-4030-9F96-94B92D3DE388}" presName="connectorText" presStyleLbl="sibTrans2D1" presStyleIdx="1" presStyleCnt="3"/>
      <dgm:spPr/>
    </dgm:pt>
    <dgm:pt modelId="{2B6C1860-7A6F-409E-8B6B-0A05654B63F8}" type="pres">
      <dgm:prSet presAssocID="{370AC098-6C22-4E43-AC86-AC7CD52D164F}" presName="node" presStyleLbl="node1" presStyleIdx="2" presStyleCnt="4">
        <dgm:presLayoutVars>
          <dgm:bulletEnabled val="1"/>
        </dgm:presLayoutVars>
      </dgm:prSet>
      <dgm:spPr/>
    </dgm:pt>
    <dgm:pt modelId="{845C3322-DF7E-4CE3-B3BB-78156F6A1FC7}" type="pres">
      <dgm:prSet presAssocID="{2CA47B8E-9438-4706-9358-8921D9A979E8}" presName="sibTrans" presStyleLbl="sibTrans2D1" presStyleIdx="2" presStyleCnt="3"/>
      <dgm:spPr/>
    </dgm:pt>
    <dgm:pt modelId="{7D7F03F8-FF0D-4D90-BCF5-F23D6CCB1BF1}" type="pres">
      <dgm:prSet presAssocID="{2CA47B8E-9438-4706-9358-8921D9A979E8}" presName="connectorText" presStyleLbl="sibTrans2D1" presStyleIdx="2" presStyleCnt="3"/>
      <dgm:spPr/>
    </dgm:pt>
    <dgm:pt modelId="{366CC85A-89EC-42F3-A2AA-36EAAA905D23}" type="pres">
      <dgm:prSet presAssocID="{E13DDDCF-BD01-470E-963C-E88EBAA86ADD}" presName="node" presStyleLbl="node1" presStyleIdx="3" presStyleCnt="4">
        <dgm:presLayoutVars>
          <dgm:bulletEnabled val="1"/>
        </dgm:presLayoutVars>
      </dgm:prSet>
      <dgm:spPr/>
    </dgm:pt>
  </dgm:ptLst>
  <dgm:cxnLst>
    <dgm:cxn modelId="{39C3E302-7F47-49DE-BE7D-A02AE0570769}" type="presOf" srcId="{B953E0D1-4FB8-4B44-9527-85D0889A2908}" destId="{BCB858C8-923A-4EF8-84E4-859531110AD0}" srcOrd="0" destOrd="0" presId="urn:microsoft.com/office/officeart/2005/8/layout/process1"/>
    <dgm:cxn modelId="{A947E505-0953-4149-BF6B-06EB99D95CAB}" type="presOf" srcId="{F230160C-A484-4030-9F96-94B92D3DE388}" destId="{49B1C628-0BC4-4D38-9A98-F529ABD59C50}" srcOrd="1" destOrd="0" presId="urn:microsoft.com/office/officeart/2005/8/layout/process1"/>
    <dgm:cxn modelId="{9173374A-F437-4F8D-B296-E6188F827AE0}" type="presOf" srcId="{F230160C-A484-4030-9F96-94B92D3DE388}" destId="{5455D007-1791-4A88-9E5F-A4C16B9C0E66}" srcOrd="0" destOrd="0" presId="urn:microsoft.com/office/officeart/2005/8/layout/process1"/>
    <dgm:cxn modelId="{925CC054-A140-41F1-A4FA-4A6C3C69721D}" type="presOf" srcId="{71FBE5DE-5747-48BE-9C0C-F5C08BAE6D48}" destId="{84095982-8152-492A-9039-6B4D788F2229}" srcOrd="0" destOrd="0" presId="urn:microsoft.com/office/officeart/2005/8/layout/process1"/>
    <dgm:cxn modelId="{E4193856-29F5-43ED-AB0B-699C4DE37078}" type="presOf" srcId="{370AC098-6C22-4E43-AC86-AC7CD52D164F}" destId="{2B6C1860-7A6F-409E-8B6B-0A05654B63F8}" srcOrd="0" destOrd="0" presId="urn:microsoft.com/office/officeart/2005/8/layout/process1"/>
    <dgm:cxn modelId="{23C83A7D-405E-42A5-A206-817ED9743883}" type="presOf" srcId="{CE1BD258-2772-448F-926F-D35EFDD21B4C}" destId="{5628F4A2-D93B-4E43-88BD-A179CC54495F}" srcOrd="0" destOrd="0" presId="urn:microsoft.com/office/officeart/2005/8/layout/process1"/>
    <dgm:cxn modelId="{7C546F8A-DEEF-41AD-9361-5F12EA4174AD}" srcId="{71FBE5DE-5747-48BE-9C0C-F5C08BAE6D48}" destId="{370AC098-6C22-4E43-AC86-AC7CD52D164F}" srcOrd="2" destOrd="0" parTransId="{17E7059F-286B-4D2F-B445-E6D2CB1935F2}" sibTransId="{2CA47B8E-9438-4706-9358-8921D9A979E8}"/>
    <dgm:cxn modelId="{1E4810AC-78EB-4A92-BC98-8FE3B04F7A50}" srcId="{71FBE5DE-5747-48BE-9C0C-F5C08BAE6D48}" destId="{B953E0D1-4FB8-4B44-9527-85D0889A2908}" srcOrd="1" destOrd="0" parTransId="{62687BCA-AA27-4186-84F9-27C27A64EDD1}" sibTransId="{F230160C-A484-4030-9F96-94B92D3DE388}"/>
    <dgm:cxn modelId="{FC8A97BE-2411-4105-A8DF-B8FF56F2FB01}" srcId="{71FBE5DE-5747-48BE-9C0C-F5C08BAE6D48}" destId="{E13DDDCF-BD01-470E-963C-E88EBAA86ADD}" srcOrd="3" destOrd="0" parTransId="{4AA1E126-9791-44D3-B3F3-8C586F974963}" sibTransId="{123689AF-CCDE-44C8-AB59-86E0AB59CA7F}"/>
    <dgm:cxn modelId="{42C944BF-57E7-4B54-8874-2E3E32416315}" type="presOf" srcId="{E13DDDCF-BD01-470E-963C-E88EBAA86ADD}" destId="{366CC85A-89EC-42F3-A2AA-36EAAA905D23}" srcOrd="0" destOrd="0" presId="urn:microsoft.com/office/officeart/2005/8/layout/process1"/>
    <dgm:cxn modelId="{402A42D2-EAB3-461B-B571-2B7E8B2A4DC2}" type="presOf" srcId="{233DA29B-9EBC-4F90-B964-01FDCA394AFE}" destId="{6A150C77-66DF-47C4-A360-CE8D77148D83}" srcOrd="1" destOrd="0" presId="urn:microsoft.com/office/officeart/2005/8/layout/process1"/>
    <dgm:cxn modelId="{E1FA5AE1-C691-4F6D-BCCA-77E2020A2112}" srcId="{71FBE5DE-5747-48BE-9C0C-F5C08BAE6D48}" destId="{CE1BD258-2772-448F-926F-D35EFDD21B4C}" srcOrd="0" destOrd="0" parTransId="{41A12D8E-7866-46D4-B1DE-B1A19400CD34}" sibTransId="{233DA29B-9EBC-4F90-B964-01FDCA394AFE}"/>
    <dgm:cxn modelId="{B62672EE-2A9E-4ADA-AF3F-1DFBE407AB1D}" type="presOf" srcId="{2CA47B8E-9438-4706-9358-8921D9A979E8}" destId="{845C3322-DF7E-4CE3-B3BB-78156F6A1FC7}" srcOrd="0" destOrd="0" presId="urn:microsoft.com/office/officeart/2005/8/layout/process1"/>
    <dgm:cxn modelId="{C668CDFA-5363-4F95-8B2C-CDA50B7E85B2}" type="presOf" srcId="{233DA29B-9EBC-4F90-B964-01FDCA394AFE}" destId="{03E6FCE6-4444-42BC-B3AC-B46E992BF2E0}" srcOrd="0" destOrd="0" presId="urn:microsoft.com/office/officeart/2005/8/layout/process1"/>
    <dgm:cxn modelId="{7D8413FB-822F-4C66-8B50-F81B3CB141B7}" type="presOf" srcId="{2CA47B8E-9438-4706-9358-8921D9A979E8}" destId="{7D7F03F8-FF0D-4D90-BCF5-F23D6CCB1BF1}" srcOrd="1" destOrd="0" presId="urn:microsoft.com/office/officeart/2005/8/layout/process1"/>
    <dgm:cxn modelId="{FE2967BA-536F-4D89-9173-B7DF27C69390}" type="presParOf" srcId="{84095982-8152-492A-9039-6B4D788F2229}" destId="{5628F4A2-D93B-4E43-88BD-A179CC54495F}" srcOrd="0" destOrd="0" presId="urn:microsoft.com/office/officeart/2005/8/layout/process1"/>
    <dgm:cxn modelId="{9DDC5A9B-B196-45EC-9E01-5F04F21D0F90}" type="presParOf" srcId="{84095982-8152-492A-9039-6B4D788F2229}" destId="{03E6FCE6-4444-42BC-B3AC-B46E992BF2E0}" srcOrd="1" destOrd="0" presId="urn:microsoft.com/office/officeart/2005/8/layout/process1"/>
    <dgm:cxn modelId="{C1F8969B-5DBC-45BB-A0CC-519158EAA3D1}" type="presParOf" srcId="{03E6FCE6-4444-42BC-B3AC-B46E992BF2E0}" destId="{6A150C77-66DF-47C4-A360-CE8D77148D83}" srcOrd="0" destOrd="0" presId="urn:microsoft.com/office/officeart/2005/8/layout/process1"/>
    <dgm:cxn modelId="{A0931842-EA22-4FC7-9BCC-427588530675}" type="presParOf" srcId="{84095982-8152-492A-9039-6B4D788F2229}" destId="{BCB858C8-923A-4EF8-84E4-859531110AD0}" srcOrd="2" destOrd="0" presId="urn:microsoft.com/office/officeart/2005/8/layout/process1"/>
    <dgm:cxn modelId="{0AB99790-7AF8-452D-AA5B-11174387379F}" type="presParOf" srcId="{84095982-8152-492A-9039-6B4D788F2229}" destId="{5455D007-1791-4A88-9E5F-A4C16B9C0E66}" srcOrd="3" destOrd="0" presId="urn:microsoft.com/office/officeart/2005/8/layout/process1"/>
    <dgm:cxn modelId="{383B018A-4612-4FD7-B09D-6F2B7C02037D}" type="presParOf" srcId="{5455D007-1791-4A88-9E5F-A4C16B9C0E66}" destId="{49B1C628-0BC4-4D38-9A98-F529ABD59C50}" srcOrd="0" destOrd="0" presId="urn:microsoft.com/office/officeart/2005/8/layout/process1"/>
    <dgm:cxn modelId="{1BE89627-0081-4380-BDDA-3FC06D87578A}" type="presParOf" srcId="{84095982-8152-492A-9039-6B4D788F2229}" destId="{2B6C1860-7A6F-409E-8B6B-0A05654B63F8}" srcOrd="4" destOrd="0" presId="urn:microsoft.com/office/officeart/2005/8/layout/process1"/>
    <dgm:cxn modelId="{069CF431-0E84-401F-A825-1862D418F22F}" type="presParOf" srcId="{84095982-8152-492A-9039-6B4D788F2229}" destId="{845C3322-DF7E-4CE3-B3BB-78156F6A1FC7}" srcOrd="5" destOrd="0" presId="urn:microsoft.com/office/officeart/2005/8/layout/process1"/>
    <dgm:cxn modelId="{78603BE6-E7BA-4ACF-8849-A994D514DFEC}" type="presParOf" srcId="{845C3322-DF7E-4CE3-B3BB-78156F6A1FC7}" destId="{7D7F03F8-FF0D-4D90-BCF5-F23D6CCB1BF1}" srcOrd="0" destOrd="0" presId="urn:microsoft.com/office/officeart/2005/8/layout/process1"/>
    <dgm:cxn modelId="{ABDF3BD9-3ADF-4049-8A5C-0D5CB7BC25F1}" type="presParOf" srcId="{84095982-8152-492A-9039-6B4D788F2229}" destId="{366CC85A-89EC-42F3-A2AA-36EAAA905D2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14EB2-E07A-B849-BB71-33A9DE10DE04}">
      <dsp:nvSpPr>
        <dsp:cNvPr id="0" name=""/>
        <dsp:cNvSpPr/>
      </dsp:nvSpPr>
      <dsp:spPr>
        <a:xfrm>
          <a:off x="0" y="772425"/>
          <a:ext cx="608965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Session </a:t>
          </a:r>
          <a:r>
            <a:rPr lang="en-US" sz="3500" kern="1200">
              <a:latin typeface="Calibri" panose="020F0502020204030204"/>
            </a:rPr>
            <a:t>5</a:t>
          </a:r>
          <a:endParaRPr lang="en-US" sz="3500" kern="1200"/>
        </a:p>
      </dsp:txBody>
      <dsp:txXfrm>
        <a:off x="40980" y="813405"/>
        <a:ext cx="6007690" cy="757514"/>
      </dsp:txXfrm>
    </dsp:sp>
    <dsp:sp modelId="{C914D614-8A67-1E4B-8352-FE321F619AD1}">
      <dsp:nvSpPr>
        <dsp:cNvPr id="0" name=""/>
        <dsp:cNvSpPr/>
      </dsp:nvSpPr>
      <dsp:spPr>
        <a:xfrm>
          <a:off x="0" y="1611900"/>
          <a:ext cx="6089650" cy="318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46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NoSQL Databases</a:t>
          </a:r>
          <a:endParaRPr lang="en-US" sz="2700" kern="1200">
            <a:latin typeface="Calibri" panose="020F0502020204030204"/>
          </a:endParaRPr>
        </a:p>
        <a:p>
          <a:pPr marL="457200" lvl="2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>
              <a:latin typeface="Calibri" panose="020F0502020204030204"/>
            </a:rPr>
            <a:t>More on queries, Aggregation, Relationships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>
              <a:latin typeface="Calibri" panose="020F0502020204030204"/>
            </a:rPr>
            <a:t>Assignment 01</a:t>
          </a:r>
        </a:p>
        <a:p>
          <a:pPr marL="457200" lvl="2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>
              <a:latin typeface="Calibri" panose="020F0502020204030204"/>
            </a:rPr>
            <a:t> Online Quiz</a:t>
          </a:r>
          <a:endParaRPr lang="en-US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Assignment </a:t>
          </a:r>
          <a:r>
            <a:rPr lang="en-US" sz="2700" kern="1200">
              <a:latin typeface="Calibri" panose="020F0502020204030204"/>
            </a:rPr>
            <a:t>02</a:t>
          </a:r>
        </a:p>
        <a:p>
          <a:pPr marL="457200" lvl="2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>
              <a:latin typeface="Calibri" panose="020F0502020204030204"/>
            </a:rPr>
            <a:t> NoSQL</a:t>
          </a:r>
          <a:endParaRPr lang="en-US" sz="2700" kern="1200"/>
        </a:p>
      </dsp:txBody>
      <dsp:txXfrm>
        <a:off x="0" y="1611900"/>
        <a:ext cx="6089650" cy="3187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8F4A2-D93B-4E43-88BD-A179CC54495F}">
      <dsp:nvSpPr>
        <dsp:cNvPr id="0" name=""/>
        <dsp:cNvSpPr/>
      </dsp:nvSpPr>
      <dsp:spPr>
        <a:xfrm>
          <a:off x="2009" y="1478789"/>
          <a:ext cx="878458" cy="700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/>
            </a:rPr>
            <a:t> </a:t>
          </a:r>
          <a:r>
            <a:rPr lang="en-US" sz="1800" b="0" i="0" u="none" strike="noStrike" kern="1200" cap="none" baseline="0" noProof="0">
              <a:latin typeface="Calibri"/>
              <a:cs typeface="Calibri"/>
            </a:rPr>
            <a:t>stage1</a:t>
          </a:r>
          <a:endParaRPr lang="en-US" sz="1800" kern="1200"/>
        </a:p>
      </dsp:txBody>
      <dsp:txXfrm>
        <a:off x="22512" y="1499292"/>
        <a:ext cx="837452" cy="659015"/>
      </dsp:txXfrm>
    </dsp:sp>
    <dsp:sp modelId="{03E6FCE6-4444-42BC-B3AC-B46E992BF2E0}">
      <dsp:nvSpPr>
        <dsp:cNvPr id="0" name=""/>
        <dsp:cNvSpPr/>
      </dsp:nvSpPr>
      <dsp:spPr>
        <a:xfrm>
          <a:off x="968312" y="1719871"/>
          <a:ext cx="186233" cy="21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68312" y="1763442"/>
        <a:ext cx="130363" cy="130715"/>
      </dsp:txXfrm>
    </dsp:sp>
    <dsp:sp modelId="{BCB858C8-923A-4EF8-84E4-859531110AD0}">
      <dsp:nvSpPr>
        <dsp:cNvPr id="0" name=""/>
        <dsp:cNvSpPr/>
      </dsp:nvSpPr>
      <dsp:spPr>
        <a:xfrm>
          <a:off x="1231850" y="1478789"/>
          <a:ext cx="878458" cy="700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/>
            </a:rPr>
            <a:t> stage2</a:t>
          </a:r>
          <a:endParaRPr lang="en-US" sz="1800" kern="1200"/>
        </a:p>
      </dsp:txBody>
      <dsp:txXfrm>
        <a:off x="1252353" y="1499292"/>
        <a:ext cx="837452" cy="659015"/>
      </dsp:txXfrm>
    </dsp:sp>
    <dsp:sp modelId="{5455D007-1791-4A88-9E5F-A4C16B9C0E66}">
      <dsp:nvSpPr>
        <dsp:cNvPr id="0" name=""/>
        <dsp:cNvSpPr/>
      </dsp:nvSpPr>
      <dsp:spPr>
        <a:xfrm>
          <a:off x="2198154" y="1719871"/>
          <a:ext cx="186233" cy="21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198154" y="1763442"/>
        <a:ext cx="130363" cy="130715"/>
      </dsp:txXfrm>
    </dsp:sp>
    <dsp:sp modelId="{2B6C1860-7A6F-409E-8B6B-0A05654B63F8}">
      <dsp:nvSpPr>
        <dsp:cNvPr id="0" name=""/>
        <dsp:cNvSpPr/>
      </dsp:nvSpPr>
      <dsp:spPr>
        <a:xfrm>
          <a:off x="2461691" y="1478789"/>
          <a:ext cx="878458" cy="700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/>
            </a:rPr>
            <a:t> stage3</a:t>
          </a:r>
        </a:p>
      </dsp:txBody>
      <dsp:txXfrm>
        <a:off x="2482194" y="1499292"/>
        <a:ext cx="837452" cy="659015"/>
      </dsp:txXfrm>
    </dsp:sp>
    <dsp:sp modelId="{845C3322-DF7E-4CE3-B3BB-78156F6A1FC7}">
      <dsp:nvSpPr>
        <dsp:cNvPr id="0" name=""/>
        <dsp:cNvSpPr/>
      </dsp:nvSpPr>
      <dsp:spPr>
        <a:xfrm>
          <a:off x="3427995" y="1719871"/>
          <a:ext cx="186233" cy="21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427995" y="1763442"/>
        <a:ext cx="130363" cy="130715"/>
      </dsp:txXfrm>
    </dsp:sp>
    <dsp:sp modelId="{366CC85A-89EC-42F3-A2AA-36EAAA905D23}">
      <dsp:nvSpPr>
        <dsp:cNvPr id="0" name=""/>
        <dsp:cNvSpPr/>
      </dsp:nvSpPr>
      <dsp:spPr>
        <a:xfrm>
          <a:off x="3691532" y="1478789"/>
          <a:ext cx="878458" cy="700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/>
            </a:rPr>
            <a:t> Final output</a:t>
          </a:r>
          <a:endParaRPr lang="en-US" sz="1800" kern="1200"/>
        </a:p>
      </dsp:txBody>
      <dsp:txXfrm>
        <a:off x="3712035" y="1499292"/>
        <a:ext cx="837452" cy="659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1CF35-B584-6D4C-8747-AB049F9AFCD6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0009E-022A-114E-B8B8-7A0F8BA2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39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7DC9-C781-9A48-833C-638D3A18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ED764-B6ED-2F49-9EC0-19B484A13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2E8D-D8E3-F34A-ADD7-C4ADA2CA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C82D0-E233-CB43-ACED-517CD227B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B5C9A-5129-084F-919E-0AF92F8A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01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AF6A-3DAD-364B-A442-22AB5951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B65F3-38EA-8F4B-9AC1-87EF80CC2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106D-3879-9445-A165-2D52645D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2C42-26C3-644A-9C87-745039B4E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17141-A8B6-DD48-8B24-81EFD623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7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FBC75-C752-D942-B546-A1B8B09CE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94FBC-8EB9-F44C-BEFE-B0AB1FB73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4198D-AABA-484A-9A20-F4B45F5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A5391-A7BA-7845-B74A-ECA945690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F25CD-3903-274A-9F7A-D0F0CDCB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4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0DFD-21A1-E048-9FC5-DB6255BE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42403-D351-564F-BC0D-1FC1D84EB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7A0CF-B72B-C04E-9758-F31F5E313D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D137A-2928-DB4A-B406-1905EFB9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392D6-D35E-4C44-BB2A-73045E80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0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257B-7853-814E-B40A-C6E58A33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DB2A5-BE23-244B-A19D-53A28D56D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4B6ED-C058-7046-BF11-16D81D73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98FF3-5BCD-F045-A7ED-44434D81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3629-5AB1-C044-9F55-8A724913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5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6E3B-3746-5944-B234-7B4205FB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418D-B763-A04F-8E2D-11F357E2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8F484-96C4-BF4D-B82B-E2357706E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8E440-A72D-6248-859D-AA285E70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03E9F-A1AE-E245-89DC-73D7C7B7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8B775-C9AA-4348-A409-F4431965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1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DC00-CC3B-8A44-B882-436F1B1C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83766-EF93-4C42-AED9-FE2BF49E8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D0924-F4D5-BD46-9E36-73B6873EC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28825-2759-3843-BA86-5B0FDCCCC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A70EC-A566-5049-9278-277D90932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F9C8D-E747-3343-8603-0CCC2D1F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95496-3643-3443-A2D0-6493A1D1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6AC9F1-0042-5D42-B8AE-6E33979F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0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EAAC1-131C-FD4B-B678-E7D3A8E1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07A88-BA78-924D-8043-D8CC08B0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5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78C877-3015-D94D-855A-4C7D3727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F362E-A41B-9342-93CC-05A25B28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37874-8137-1D45-AC90-7A4B3742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0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3A03-0575-9A45-8C60-39E8E423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B8E0-020F-CC4B-A1EC-77A4F79AC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C4B3A-4593-0A4B-9889-9A16C2B9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CC3C2-53F8-7F4E-B7FF-18183543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BB100-C42B-4E41-A162-3E5E783A9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C85B9-8DBE-7F48-A933-E5AFD095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2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4C3E-C9CE-A744-94D1-49015315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46BE83-EE7C-5649-9909-FEE30D910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512FB-F880-E646-8C3F-5E0B746E8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F72A6-680D-CE40-9F37-A541462F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7DDE8-0AED-2D46-BE2B-DA823E4B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543D3-3ABA-9C49-A218-DBD4DBEA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1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F4BFC-A752-C048-902C-EA6E43138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C9D3F-2ACF-6B48-A976-E56A7F67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C63FBD-E71A-4E48-BEBA-AD399A67DBF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5003639" y="6499106"/>
            <a:ext cx="1339287" cy="358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02FAB5-3967-1445-9795-784D81A1CD82}"/>
              </a:ext>
            </a:extLst>
          </p:cNvPr>
          <p:cNvSpPr txBox="1"/>
          <p:nvPr userDrawn="1"/>
        </p:nvSpPr>
        <p:spPr>
          <a:xfrm>
            <a:off x="7765650" y="6519446"/>
            <a:ext cx="3588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>
                <a:solidFill>
                  <a:schemeClr val="bg1">
                    <a:lumMod val="65000"/>
                  </a:schemeClr>
                </a:solidFill>
              </a:rPr>
              <a:t>VGP320 – Database Programming</a:t>
            </a:r>
          </a:p>
        </p:txBody>
      </p:sp>
    </p:spTree>
    <p:extLst>
      <p:ext uri="{BB962C8B-B14F-4D97-AF65-F5344CB8AC3E}">
        <p14:creationId xmlns:p14="http://schemas.microsoft.com/office/powerpoint/2010/main" val="119544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manual/reference/operator/aggregation/coun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manual/reference/operator/aggregation/coun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operator/aggregation/addFields/#pipe._S_addFields" TargetMode="External"/><Relationship Id="rId2" Type="http://schemas.openxmlformats.org/officeDocument/2006/relationships/hyperlink" Target="https://docs.mongodb.com/manual/reference/operator/aggregation/project/#pipe._S_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ongodb.com/manual/core/aggregation-pipeline/#id1" TargetMode="External"/><Relationship Id="rId4" Type="http://schemas.openxmlformats.org/officeDocument/2006/relationships/hyperlink" Target="https://docs.mongodb.com/manual/reference/operator/aggregation/lookup/#pipe._S_lookup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ongodb.com/manual/reference/method/db.collection.distinct/#db.collection.distinct" TargetMode="External"/><Relationship Id="rId3" Type="http://schemas.openxmlformats.org/officeDocument/2006/relationships/hyperlink" Target="https://docs.mongodb.com/manual/reference/method/db.collection.findOne/#db.collection.findOne" TargetMode="External"/><Relationship Id="rId7" Type="http://schemas.openxmlformats.org/officeDocument/2006/relationships/hyperlink" Target="https://docs.mongodb.com/manual/reference/method/db.collection.count/#db.collection.count" TargetMode="External"/><Relationship Id="rId2" Type="http://schemas.openxmlformats.org/officeDocument/2006/relationships/hyperlink" Target="https://docs.mongodb.com/manual/reference/method/db.collection.find/#db.collection.fin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ongodb.com/manual/reference/method/db.collection.estimatedDocumentCount/#db.collection.estimatedDocumentCount" TargetMode="External"/><Relationship Id="rId5" Type="http://schemas.openxmlformats.org/officeDocument/2006/relationships/hyperlink" Target="https://docs.mongodb.com/manual/reference/method/db.collection.countDocuments/#db.collection.countDocuments" TargetMode="External"/><Relationship Id="rId4" Type="http://schemas.openxmlformats.org/officeDocument/2006/relationships/hyperlink" Target="https://docs.mongodb.com/manual/reference/method/db.collection.aggregate/#db.collection.aggregat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method/db.createCollection/#db.createCollection" TargetMode="External"/><Relationship Id="rId2" Type="http://schemas.openxmlformats.org/officeDocument/2006/relationships/hyperlink" Target="https://docs.mongodb.com/manual/reference/command/create/#dbcmd.creat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uthbankSoftware/dbkoda-dat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996D4-D38F-6049-865F-7DFE4E5E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VGP320 - Database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32A22-214D-6741-BA2A-6FB4A05F6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Gustavo Fernandes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6" descr="Programmer">
            <a:extLst>
              <a:ext uri="{FF2B5EF4-FFF2-40B4-BE49-F238E27FC236}">
                <a16:creationId xmlns:a16="http://schemas.microsoft.com/office/drawing/2014/main" id="{3CD490A8-704B-424C-961C-25363EBC4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0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MongoDB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76" y="1402910"/>
            <a:ext cx="11127424" cy="5174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Aggregations</a:t>
            </a:r>
          </a:p>
          <a:p>
            <a:pPr lvl="1"/>
            <a:r>
              <a:rPr lang="en-US" err="1">
                <a:ea typeface="+mn-lt"/>
                <a:cs typeface="+mn-lt"/>
              </a:rPr>
              <a:t>db.COLLECTION_NAME.aggregate</a:t>
            </a:r>
            <a:r>
              <a:rPr lang="en-US">
                <a:ea typeface="+mn-lt"/>
                <a:cs typeface="+mn-lt"/>
              </a:rPr>
              <a:t>([ { &lt;stage&gt; }, ... ])</a:t>
            </a:r>
            <a:endParaRPr lang="en-US">
              <a:cs typeface="Calibri" panose="020F0502020204030204"/>
            </a:endParaRPr>
          </a:p>
          <a:p>
            <a:pPr lvl="2"/>
            <a:r>
              <a:rPr lang="en-US">
                <a:ea typeface="+mn-lt"/>
                <a:cs typeface="+mn-lt"/>
              </a:rPr>
              <a:t>AGGREGATE_OPERATION is an array containing multiple steps as in a pipeline</a:t>
            </a:r>
          </a:p>
          <a:p>
            <a:pPr lvl="2"/>
            <a:r>
              <a:rPr lang="en-US">
                <a:ea typeface="+mn-lt"/>
                <a:cs typeface="+mn-lt"/>
              </a:rPr>
              <a:t>Set of possible stages</a:t>
            </a:r>
          </a:p>
          <a:p>
            <a:pPr lvl="3"/>
            <a:r>
              <a:rPr lang="en-US">
                <a:ea typeface="+mn-lt"/>
                <a:cs typeface="+mn-lt"/>
              </a:rPr>
              <a:t>Each of those is taken as a set of documents as an input and produces a resulting set of documents (or the final resulting JSON document at the end of the pipeline).</a:t>
            </a:r>
          </a:p>
          <a:p>
            <a:pPr lvl="3"/>
            <a:r>
              <a:rPr lang="en-US">
                <a:cs typeface="Calibri" panose="020F0502020204030204"/>
              </a:rPr>
              <a:t>For instance, one can create an aggregation composed by 3 steps:</a:t>
            </a:r>
          </a:p>
          <a:p>
            <a:pPr lvl="2"/>
            <a:endParaRPr lang="en-US">
              <a:ea typeface="+mn-lt"/>
              <a:cs typeface="+mn-lt"/>
            </a:endParaRP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85EE6D1F-AE1A-4F5F-BA3B-6C98F1C421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03822"/>
              </p:ext>
            </p:extLst>
          </p:nvPr>
        </p:nvGraphicFramePr>
        <p:xfrm>
          <a:off x="3402419" y="3327991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166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MongoDB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76" y="1402910"/>
            <a:ext cx="11127424" cy="5174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Aggregations</a:t>
            </a:r>
          </a:p>
          <a:p>
            <a:pPr lvl="2"/>
            <a:r>
              <a:rPr lang="en-US">
                <a:ea typeface="+mn-lt"/>
                <a:cs typeface="+mn-lt"/>
              </a:rPr>
              <a:t>Possible stages in the pipeline</a:t>
            </a:r>
            <a:endParaRPr lang="en-US"/>
          </a:p>
          <a:p>
            <a:pPr lvl="3" algn="just"/>
            <a:r>
              <a:rPr lang="en-US" b="1">
                <a:ea typeface="+mn-lt"/>
                <a:cs typeface="+mn-lt"/>
              </a:rPr>
              <a:t>$project</a:t>
            </a:r>
            <a:r>
              <a:rPr lang="en-US">
                <a:ea typeface="+mn-lt"/>
                <a:cs typeface="+mn-lt"/>
              </a:rPr>
              <a:t> − Used to select some specific fields from a collection.</a:t>
            </a:r>
          </a:p>
          <a:p>
            <a:pPr lvl="3" algn="just"/>
            <a:r>
              <a:rPr lang="en-US" b="1">
                <a:ea typeface="+mn-lt"/>
                <a:cs typeface="+mn-lt"/>
              </a:rPr>
              <a:t>$match</a:t>
            </a:r>
            <a:r>
              <a:rPr lang="en-US">
                <a:ea typeface="+mn-lt"/>
                <a:cs typeface="+mn-lt"/>
              </a:rPr>
              <a:t> − This is a filtering operation and thus this can reduce the amount of documents that are given as input to the next stage.</a:t>
            </a:r>
            <a:endParaRPr lang="en-US">
              <a:cs typeface="Calibri"/>
            </a:endParaRPr>
          </a:p>
          <a:p>
            <a:pPr lvl="3" algn="just"/>
            <a:r>
              <a:rPr lang="en-US" b="1">
                <a:ea typeface="+mn-lt"/>
                <a:cs typeface="+mn-lt"/>
              </a:rPr>
              <a:t>$group</a:t>
            </a:r>
            <a:r>
              <a:rPr lang="en-US">
                <a:ea typeface="+mn-lt"/>
                <a:cs typeface="+mn-lt"/>
              </a:rPr>
              <a:t> − This does the actual aggregation as discussed above.</a:t>
            </a:r>
            <a:endParaRPr lang="en-US">
              <a:cs typeface="Calibri"/>
            </a:endParaRPr>
          </a:p>
          <a:p>
            <a:pPr lvl="3" algn="just"/>
            <a:r>
              <a:rPr lang="en-US" b="1">
                <a:ea typeface="+mn-lt"/>
                <a:cs typeface="+mn-lt"/>
              </a:rPr>
              <a:t>$sort</a:t>
            </a:r>
            <a:r>
              <a:rPr lang="en-US">
                <a:ea typeface="+mn-lt"/>
                <a:cs typeface="+mn-lt"/>
              </a:rPr>
              <a:t> − Sorts the documents.</a:t>
            </a:r>
            <a:endParaRPr lang="en-US">
              <a:cs typeface="Calibri"/>
            </a:endParaRPr>
          </a:p>
          <a:p>
            <a:pPr lvl="3" algn="just"/>
            <a:r>
              <a:rPr lang="en-US" b="1">
                <a:ea typeface="+mn-lt"/>
                <a:cs typeface="+mn-lt"/>
              </a:rPr>
              <a:t>$skip</a:t>
            </a:r>
            <a:r>
              <a:rPr lang="en-US">
                <a:ea typeface="+mn-lt"/>
                <a:cs typeface="+mn-lt"/>
              </a:rPr>
              <a:t> − With this, it is possible to skip forward in the list of documents for a given amount of documents.</a:t>
            </a:r>
            <a:endParaRPr lang="en-US">
              <a:cs typeface="Calibri"/>
            </a:endParaRPr>
          </a:p>
          <a:p>
            <a:pPr lvl="3" algn="just"/>
            <a:r>
              <a:rPr lang="en-US" b="1">
                <a:ea typeface="+mn-lt"/>
                <a:cs typeface="+mn-lt"/>
              </a:rPr>
              <a:t>$limit</a:t>
            </a:r>
            <a:r>
              <a:rPr lang="en-US">
                <a:ea typeface="+mn-lt"/>
                <a:cs typeface="+mn-lt"/>
              </a:rPr>
              <a:t> − This limits the amount of documents to look at, by the given number starting from the current positions.</a:t>
            </a:r>
            <a:endParaRPr lang="en-US">
              <a:cs typeface="Calibri"/>
            </a:endParaRPr>
          </a:p>
          <a:p>
            <a:pPr lvl="3" algn="just"/>
            <a:r>
              <a:rPr lang="en-US" b="1">
                <a:ea typeface="+mn-lt"/>
                <a:cs typeface="+mn-lt"/>
              </a:rPr>
              <a:t>$unwind</a:t>
            </a:r>
            <a:r>
              <a:rPr lang="en-US">
                <a:ea typeface="+mn-lt"/>
                <a:cs typeface="+mn-lt"/>
              </a:rPr>
              <a:t> − This is used to unwind document that are using arrays. When using an array, the data is kind of pre-joined and this operation will be undone with this to have individual documents again. Thus with this stage we will increase the amount of documents for the next stage.</a:t>
            </a:r>
            <a:endParaRPr lang="en-US">
              <a:cs typeface="Calibri"/>
            </a:endParaRPr>
          </a:p>
          <a:p>
            <a:pPr lvl="2"/>
            <a:endParaRPr lang="en-US">
              <a:ea typeface="+mn-lt"/>
              <a:cs typeface="+mn-lt"/>
            </a:endParaRPr>
          </a:p>
          <a:p>
            <a:pPr lvl="2"/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059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50" y="365125"/>
            <a:ext cx="11553369" cy="1348976"/>
          </a:xfrm>
        </p:spPr>
        <p:txBody>
          <a:bodyPr>
            <a:normAutofit/>
          </a:bodyPr>
          <a:lstStyle/>
          <a:p>
            <a:r>
              <a:rPr lang="en-US" sz="4000"/>
              <a:t>MongoDB - </a:t>
            </a:r>
            <a:r>
              <a:rPr lang="en-US" sz="4000">
                <a:ea typeface="+mj-lt"/>
                <a:cs typeface="+mj-lt"/>
              </a:rPr>
              <a:t>Available aggregation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Aggregations</a:t>
            </a:r>
          </a:p>
          <a:p>
            <a:pPr lvl="1"/>
            <a:r>
              <a:rPr lang="en-US" err="1">
                <a:ea typeface="+mn-lt"/>
                <a:cs typeface="+mn-lt"/>
              </a:rPr>
              <a:t>db.COLLECTION_NAME.aggregate</a:t>
            </a:r>
            <a:r>
              <a:rPr lang="en-US">
                <a:ea typeface="+mn-lt"/>
                <a:cs typeface="+mn-lt"/>
              </a:rPr>
              <a:t>(AGGREGATE_OPERATION)</a:t>
            </a:r>
            <a:endParaRPr lang="en-US">
              <a:cs typeface="Calibri" panose="020F0502020204030204"/>
            </a:endParaRPr>
          </a:p>
          <a:p>
            <a:pPr lvl="2"/>
            <a:r>
              <a:rPr lang="en-US">
                <a:ea typeface="+mn-lt"/>
                <a:cs typeface="+mn-lt"/>
              </a:rPr>
              <a:t>AGGREGATE_OPERATION is an array containing multiple steps as in a pipeline</a:t>
            </a:r>
          </a:p>
          <a:p>
            <a:pPr lvl="2"/>
            <a:endParaRPr lang="en-US">
              <a:ea typeface="+mn-lt"/>
              <a:cs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5CDCBD-5C58-4D23-8ACB-62D739966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276368"/>
              </p:ext>
            </p:extLst>
          </p:nvPr>
        </p:nvGraphicFramePr>
        <p:xfrm>
          <a:off x="50058" y="1462817"/>
          <a:ext cx="11989497" cy="527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627">
                  <a:extLst>
                    <a:ext uri="{9D8B030D-6E8A-4147-A177-3AD203B41FA5}">
                      <a16:colId xmlns:a16="http://schemas.microsoft.com/office/drawing/2014/main" val="1414558378"/>
                    </a:ext>
                  </a:extLst>
                </a:gridCol>
                <a:gridCol w="5710083">
                  <a:extLst>
                    <a:ext uri="{9D8B030D-6E8A-4147-A177-3AD203B41FA5}">
                      <a16:colId xmlns:a16="http://schemas.microsoft.com/office/drawing/2014/main" val="3903861287"/>
                    </a:ext>
                  </a:extLst>
                </a:gridCol>
                <a:gridCol w="5006787">
                  <a:extLst>
                    <a:ext uri="{9D8B030D-6E8A-4147-A177-3AD203B41FA5}">
                      <a16:colId xmlns:a16="http://schemas.microsoft.com/office/drawing/2014/main" val="3232248593"/>
                    </a:ext>
                  </a:extLst>
                </a:gridCol>
              </a:tblGrid>
              <a:tr h="3435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Expression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Example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157548244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$sum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Sums up the defined value from all documents in the collection.</a:t>
                      </a:r>
                    </a:p>
                    <a:p>
                      <a:pPr lvl="0">
                        <a:buNone/>
                      </a:pPr>
                      <a:endParaRPr lang="en-US" sz="120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err="1">
                          <a:effectLst/>
                        </a:rPr>
                        <a:t>db.mycol.aggregate</a:t>
                      </a:r>
                      <a:r>
                        <a:rPr lang="en-US" sz="1400">
                          <a:effectLst/>
                        </a:rPr>
                        <a:t>([{$group : {_id : "$</a:t>
                      </a:r>
                      <a:r>
                        <a:rPr lang="en-US" sz="1400" err="1">
                          <a:effectLst/>
                        </a:rPr>
                        <a:t>by_user</a:t>
                      </a:r>
                      <a:r>
                        <a:rPr lang="en-US" sz="1400">
                          <a:effectLst/>
                        </a:rPr>
                        <a:t>", </a:t>
                      </a:r>
                      <a:r>
                        <a:rPr lang="en-US" sz="1400" err="1">
                          <a:effectLst/>
                        </a:rPr>
                        <a:t>num_tutorial</a:t>
                      </a:r>
                      <a:r>
                        <a:rPr lang="en-US" sz="1400">
                          <a:effectLst/>
                        </a:rPr>
                        <a:t> : {$sum : "$likes"}}}])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024797390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$avg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Calculates the average of all given values from all documents in the collection.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err="1">
                          <a:effectLst/>
                        </a:rPr>
                        <a:t>db.mycol.aggregate</a:t>
                      </a:r>
                      <a:r>
                        <a:rPr lang="en-US" sz="1400">
                          <a:effectLst/>
                        </a:rPr>
                        <a:t>([{$group : {_id : "$</a:t>
                      </a:r>
                      <a:r>
                        <a:rPr lang="en-US" sz="1400" err="1">
                          <a:effectLst/>
                        </a:rPr>
                        <a:t>by_user</a:t>
                      </a:r>
                      <a:r>
                        <a:rPr lang="en-US" sz="1400">
                          <a:effectLst/>
                        </a:rPr>
                        <a:t>", </a:t>
                      </a:r>
                      <a:r>
                        <a:rPr lang="en-US" sz="1400" err="1">
                          <a:effectLst/>
                        </a:rPr>
                        <a:t>num_tutorial</a:t>
                      </a:r>
                      <a:r>
                        <a:rPr lang="en-US" sz="1400">
                          <a:effectLst/>
                        </a:rPr>
                        <a:t> : {$avg : "$likes"}}}])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85497256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$min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Gets the minimum of the corresponding values from all documents in the collection.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err="1">
                          <a:effectLst/>
                        </a:rPr>
                        <a:t>db.mycol.aggregate</a:t>
                      </a:r>
                      <a:r>
                        <a:rPr lang="en-US" sz="1400">
                          <a:effectLst/>
                        </a:rPr>
                        <a:t>([{$group : {_id : "$</a:t>
                      </a:r>
                      <a:r>
                        <a:rPr lang="en-US" sz="1400" err="1">
                          <a:effectLst/>
                        </a:rPr>
                        <a:t>by_user</a:t>
                      </a:r>
                      <a:r>
                        <a:rPr lang="en-US" sz="1400">
                          <a:effectLst/>
                        </a:rPr>
                        <a:t>", </a:t>
                      </a:r>
                      <a:r>
                        <a:rPr lang="en-US" sz="1400" err="1">
                          <a:effectLst/>
                        </a:rPr>
                        <a:t>num_tutorial</a:t>
                      </a:r>
                      <a:r>
                        <a:rPr lang="en-US" sz="1400">
                          <a:effectLst/>
                        </a:rPr>
                        <a:t> : {$min : "$likes"}}}])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57399228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$max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Gets the maximum of the corresponding values from all documents in the collection.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err="1">
                          <a:effectLst/>
                        </a:rPr>
                        <a:t>db.mycol.aggregate</a:t>
                      </a:r>
                      <a:r>
                        <a:rPr lang="en-US" sz="1400">
                          <a:effectLst/>
                        </a:rPr>
                        <a:t>([{$group : {_id : "$</a:t>
                      </a:r>
                      <a:r>
                        <a:rPr lang="en-US" sz="1400" err="1">
                          <a:effectLst/>
                        </a:rPr>
                        <a:t>by_user</a:t>
                      </a:r>
                      <a:r>
                        <a:rPr lang="en-US" sz="1400">
                          <a:effectLst/>
                        </a:rPr>
                        <a:t>", </a:t>
                      </a:r>
                      <a:r>
                        <a:rPr lang="en-US" sz="1400" err="1">
                          <a:effectLst/>
                        </a:rPr>
                        <a:t>num_tutorial</a:t>
                      </a:r>
                      <a:r>
                        <a:rPr lang="en-US" sz="1400">
                          <a:effectLst/>
                        </a:rPr>
                        <a:t> : {$max : "$likes"}}}])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599632371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$push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Inserts the value to an array in the resulting document.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err="1">
                          <a:effectLst/>
                        </a:rPr>
                        <a:t>db.mycol.aggregate</a:t>
                      </a:r>
                      <a:r>
                        <a:rPr lang="en-US" sz="1400">
                          <a:effectLst/>
                        </a:rPr>
                        <a:t>([{$group : {_id : "$</a:t>
                      </a:r>
                      <a:r>
                        <a:rPr lang="en-US" sz="1400" err="1">
                          <a:effectLst/>
                        </a:rPr>
                        <a:t>by_user</a:t>
                      </a:r>
                      <a:r>
                        <a:rPr lang="en-US" sz="1400">
                          <a:effectLst/>
                        </a:rPr>
                        <a:t>", </a:t>
                      </a:r>
                      <a:r>
                        <a:rPr lang="en-US" sz="1400" err="1">
                          <a:effectLst/>
                        </a:rPr>
                        <a:t>url</a:t>
                      </a:r>
                      <a:r>
                        <a:rPr lang="en-US" sz="1400">
                          <a:effectLst/>
                        </a:rPr>
                        <a:t> : {$push: "$</a:t>
                      </a:r>
                      <a:r>
                        <a:rPr lang="en-US" sz="1400" err="1">
                          <a:effectLst/>
                        </a:rPr>
                        <a:t>url</a:t>
                      </a:r>
                      <a:r>
                        <a:rPr lang="en-US" sz="1400">
                          <a:effectLst/>
                        </a:rPr>
                        <a:t>"}}}])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056942854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$</a:t>
                      </a:r>
                      <a:r>
                        <a:rPr lang="en-US" sz="1400" err="1">
                          <a:effectLst/>
                        </a:rPr>
                        <a:t>addToSet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Inserts the value to an array in the resulting document but does not create duplicates.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err="1">
                          <a:effectLst/>
                        </a:rPr>
                        <a:t>db.mycol.aggregate</a:t>
                      </a:r>
                      <a:r>
                        <a:rPr lang="en-US" sz="1400">
                          <a:effectLst/>
                        </a:rPr>
                        <a:t>([{$group : {_id : "$</a:t>
                      </a:r>
                      <a:r>
                        <a:rPr lang="en-US" sz="1400" err="1">
                          <a:effectLst/>
                        </a:rPr>
                        <a:t>by_user</a:t>
                      </a:r>
                      <a:r>
                        <a:rPr lang="en-US" sz="1400">
                          <a:effectLst/>
                        </a:rPr>
                        <a:t>", </a:t>
                      </a:r>
                      <a:r>
                        <a:rPr lang="en-US" sz="1400" err="1">
                          <a:effectLst/>
                        </a:rPr>
                        <a:t>url</a:t>
                      </a:r>
                      <a:r>
                        <a:rPr lang="en-US" sz="1400">
                          <a:effectLst/>
                        </a:rPr>
                        <a:t> : {$</a:t>
                      </a:r>
                      <a:r>
                        <a:rPr lang="en-US" sz="1400" err="1">
                          <a:effectLst/>
                        </a:rPr>
                        <a:t>addToSet</a:t>
                      </a:r>
                      <a:r>
                        <a:rPr lang="en-US" sz="1400">
                          <a:effectLst/>
                        </a:rPr>
                        <a:t> : "$</a:t>
                      </a:r>
                      <a:r>
                        <a:rPr lang="en-US" sz="1400" err="1">
                          <a:effectLst/>
                        </a:rPr>
                        <a:t>url</a:t>
                      </a:r>
                      <a:r>
                        <a:rPr lang="en-US" sz="1400">
                          <a:effectLst/>
                        </a:rPr>
                        <a:t>"}}}])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2693323"/>
                  </a:ext>
                </a:extLst>
              </a:tr>
              <a:tr h="7182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$first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Gets the first document from the source documents according to the grouping. Typically this makes only sense together with some previously applied “$sort”-stage.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err="1">
                          <a:effectLst/>
                        </a:rPr>
                        <a:t>db.mycol.aggregate</a:t>
                      </a:r>
                      <a:r>
                        <a:rPr lang="en-US" sz="1400">
                          <a:effectLst/>
                        </a:rPr>
                        <a:t>([{$group : {_id : "$</a:t>
                      </a:r>
                      <a:r>
                        <a:rPr lang="en-US" sz="1400" err="1">
                          <a:effectLst/>
                        </a:rPr>
                        <a:t>by_user</a:t>
                      </a:r>
                      <a:r>
                        <a:rPr lang="en-US" sz="1400">
                          <a:effectLst/>
                        </a:rPr>
                        <a:t>", </a:t>
                      </a:r>
                      <a:r>
                        <a:rPr lang="en-US" sz="1400" err="1">
                          <a:effectLst/>
                        </a:rPr>
                        <a:t>first_url</a:t>
                      </a:r>
                      <a:r>
                        <a:rPr lang="en-US" sz="1400">
                          <a:effectLst/>
                        </a:rPr>
                        <a:t> : {$first : "$</a:t>
                      </a:r>
                      <a:r>
                        <a:rPr lang="en-US" sz="1400" err="1">
                          <a:effectLst/>
                        </a:rPr>
                        <a:t>url</a:t>
                      </a:r>
                      <a:r>
                        <a:rPr lang="en-US" sz="1400">
                          <a:effectLst/>
                        </a:rPr>
                        <a:t>"}}}])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309184898"/>
                  </a:ext>
                </a:extLst>
              </a:tr>
              <a:tr h="7182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$last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Gets the last document from the source documents according to the grouping. Typically this makes only sense together with some previously applied “$sort”-stage.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err="1">
                          <a:effectLst/>
                        </a:rPr>
                        <a:t>db.mycol.aggregate</a:t>
                      </a:r>
                      <a:r>
                        <a:rPr lang="en-US" sz="1400">
                          <a:effectLst/>
                        </a:rPr>
                        <a:t>([{$group : {_id : "$</a:t>
                      </a:r>
                      <a:r>
                        <a:rPr lang="en-US" sz="1400" err="1">
                          <a:effectLst/>
                        </a:rPr>
                        <a:t>by_user</a:t>
                      </a:r>
                      <a:r>
                        <a:rPr lang="en-US" sz="1400">
                          <a:effectLst/>
                        </a:rPr>
                        <a:t>", </a:t>
                      </a:r>
                      <a:r>
                        <a:rPr lang="en-US" sz="1400" err="1">
                          <a:effectLst/>
                        </a:rPr>
                        <a:t>last_url</a:t>
                      </a:r>
                      <a:r>
                        <a:rPr lang="en-US" sz="1400">
                          <a:effectLst/>
                        </a:rPr>
                        <a:t> : {$last : "$</a:t>
                      </a:r>
                      <a:r>
                        <a:rPr lang="en-US" sz="1400" err="1">
                          <a:effectLst/>
                        </a:rPr>
                        <a:t>url</a:t>
                      </a:r>
                      <a:r>
                        <a:rPr lang="en-US" sz="1400">
                          <a:effectLst/>
                        </a:rPr>
                        <a:t>"}}}])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886755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72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50" y="365125"/>
            <a:ext cx="11553369" cy="1348976"/>
          </a:xfrm>
        </p:spPr>
        <p:txBody>
          <a:bodyPr>
            <a:normAutofit/>
          </a:bodyPr>
          <a:lstStyle/>
          <a:p>
            <a:r>
              <a:rPr lang="en-US" sz="4000"/>
              <a:t>MongoDB - </a:t>
            </a:r>
            <a:r>
              <a:rPr lang="en-US" sz="4000">
                <a:ea typeface="+mj-lt"/>
                <a:cs typeface="+mj-lt"/>
              </a:rPr>
              <a:t>Available aggregation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Example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Consider the following collection</a:t>
            </a:r>
            <a:endParaRPr lang="en-US"/>
          </a:p>
          <a:p>
            <a:pPr lvl="2"/>
            <a:r>
              <a:rPr lang="en-US" b="1">
                <a:ea typeface="+mn-lt"/>
                <a:cs typeface="+mn-lt"/>
              </a:rPr>
              <a:t>{ "_id" : 1, "subject" : "History", "score" : 88 }</a:t>
            </a:r>
            <a:endParaRPr lang="en-US" b="1">
              <a:cs typeface="Calibri" panose="020F0502020204030204"/>
            </a:endParaRPr>
          </a:p>
          <a:p>
            <a:pPr lvl="2"/>
            <a:r>
              <a:rPr lang="en-US" b="1">
                <a:ea typeface="+mn-lt"/>
                <a:cs typeface="+mn-lt"/>
              </a:rPr>
              <a:t>{ "_id" : 2, "subject" : "History", "score" : 92 }</a:t>
            </a:r>
            <a:endParaRPr lang="en-US" b="1">
              <a:cs typeface="Calibri"/>
            </a:endParaRPr>
          </a:p>
          <a:p>
            <a:pPr lvl="2"/>
            <a:r>
              <a:rPr lang="en-US" b="1">
                <a:ea typeface="+mn-lt"/>
                <a:cs typeface="+mn-lt"/>
              </a:rPr>
              <a:t>{ "_id" : 3, "subject" : "History", "score" : 97 }</a:t>
            </a:r>
            <a:endParaRPr lang="en-US" b="1">
              <a:cs typeface="Calibri"/>
            </a:endParaRPr>
          </a:p>
          <a:p>
            <a:pPr lvl="2"/>
            <a:r>
              <a:rPr lang="en-US">
                <a:ea typeface="+mn-lt"/>
                <a:cs typeface="+mn-lt"/>
              </a:rPr>
              <a:t>{ "_id" : 4, "subject" : "History", "score" : 71 }</a:t>
            </a:r>
            <a:endParaRPr lang="en-US">
              <a:cs typeface="Calibri"/>
            </a:endParaRPr>
          </a:p>
          <a:p>
            <a:pPr lvl="2"/>
            <a:r>
              <a:rPr lang="en-US">
                <a:ea typeface="+mn-lt"/>
                <a:cs typeface="+mn-lt"/>
              </a:rPr>
              <a:t>{ "_id" : 5, "subject" : "History", "score" : 79 }</a:t>
            </a:r>
            <a:endParaRPr lang="en-US">
              <a:cs typeface="Calibri"/>
            </a:endParaRPr>
          </a:p>
          <a:p>
            <a:pPr lvl="2"/>
            <a:r>
              <a:rPr lang="en-US" b="1">
                <a:ea typeface="+mn-lt"/>
                <a:cs typeface="+mn-lt"/>
              </a:rPr>
              <a:t>{ "_id" : 6, "subject" : "History", "score" : 83 }</a:t>
            </a:r>
          </a:p>
          <a:p>
            <a:pPr lvl="1"/>
            <a:r>
              <a:rPr lang="en-US">
                <a:cs typeface="Calibri"/>
              </a:rPr>
              <a:t>What is the result for the following aggregation?</a:t>
            </a:r>
          </a:p>
          <a:p>
            <a:pPr lvl="2"/>
            <a:r>
              <a:rPr lang="en-US" err="1">
                <a:ea typeface="+mn-lt"/>
                <a:cs typeface="+mn-lt"/>
              </a:rPr>
              <a:t>db.scores.aggregate</a:t>
            </a:r>
            <a:r>
              <a:rPr lang="en-US">
                <a:ea typeface="+mn-lt"/>
                <a:cs typeface="+mn-lt"/>
              </a:rPr>
              <a:t>( [{ $match: { score: { $</a:t>
            </a:r>
            <a:r>
              <a:rPr lang="en-US" err="1">
                <a:ea typeface="+mn-lt"/>
                <a:cs typeface="+mn-lt"/>
              </a:rPr>
              <a:t>gt</a:t>
            </a:r>
            <a:r>
              <a:rPr lang="en-US">
                <a:ea typeface="+mn-lt"/>
                <a:cs typeface="+mn-lt"/>
              </a:rPr>
              <a:t>: 80 } } }, { $count: "</a:t>
            </a:r>
            <a:r>
              <a:rPr lang="en-US" err="1">
                <a:ea typeface="+mn-lt"/>
                <a:cs typeface="+mn-lt"/>
              </a:rPr>
              <a:t>passing_scores</a:t>
            </a:r>
            <a:r>
              <a:rPr lang="en-US">
                <a:ea typeface="+mn-lt"/>
                <a:cs typeface="+mn-lt"/>
              </a:rPr>
              <a:t>" }] )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C3CA-6AEC-414E-B84F-67C2B8D5EE77}"/>
              </a:ext>
            </a:extLst>
          </p:cNvPr>
          <p:cNvSpPr txBox="1"/>
          <p:nvPr/>
        </p:nvSpPr>
        <p:spPr>
          <a:xfrm>
            <a:off x="3749368" y="43193"/>
            <a:ext cx="86278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Source: </a:t>
            </a:r>
            <a:r>
              <a:rPr lang="en-US">
                <a:ea typeface="+mn-lt"/>
                <a:cs typeface="+mn-lt"/>
                <a:hlinkClick r:id="rId2"/>
              </a:rPr>
              <a:t>https://docs.mongodb.com/manual/reference/operator/aggregation/count/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053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50" y="365125"/>
            <a:ext cx="11553369" cy="1348976"/>
          </a:xfrm>
        </p:spPr>
        <p:txBody>
          <a:bodyPr>
            <a:normAutofit/>
          </a:bodyPr>
          <a:lstStyle/>
          <a:p>
            <a:r>
              <a:rPr lang="en-US" sz="4000"/>
              <a:t>MongoDB - </a:t>
            </a:r>
            <a:r>
              <a:rPr lang="en-US" sz="4000">
                <a:ea typeface="+mj-lt"/>
                <a:cs typeface="+mj-lt"/>
              </a:rPr>
              <a:t>Available aggregation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Example</a:t>
            </a:r>
            <a:endParaRPr lang="en-US"/>
          </a:p>
          <a:p>
            <a:pPr marL="685800">
              <a:spcBef>
                <a:spcPts val="500"/>
              </a:spcBef>
            </a:pPr>
            <a:r>
              <a:rPr lang="en-US" sz="2400">
                <a:ea typeface="+mn-lt"/>
                <a:cs typeface="+mn-lt"/>
              </a:rPr>
              <a:t>The $match stage excludes documents that have a score value of less than or equal to 80 to pass along the documents with score greater than 80 to the next stage.</a:t>
            </a:r>
          </a:p>
          <a:p>
            <a:pPr lvl="1"/>
            <a:r>
              <a:rPr lang="en-US">
                <a:ea typeface="+mn-lt"/>
                <a:cs typeface="+mn-lt"/>
              </a:rPr>
              <a:t>The $count stage returns a count of the remaining documents in the aggregation pipeline and assigns the value to a field called passing_scores.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C3CA-6AEC-414E-B84F-67C2B8D5EE77}"/>
              </a:ext>
            </a:extLst>
          </p:cNvPr>
          <p:cNvSpPr txBox="1"/>
          <p:nvPr/>
        </p:nvSpPr>
        <p:spPr>
          <a:xfrm>
            <a:off x="3749368" y="43193"/>
            <a:ext cx="86278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Source: </a:t>
            </a:r>
            <a:r>
              <a:rPr lang="en-US">
                <a:ea typeface="+mn-lt"/>
                <a:cs typeface="+mn-lt"/>
                <a:hlinkClick r:id="rId2"/>
              </a:rPr>
              <a:t>https://docs.mongodb.com/manual/reference/operator/aggregation/count/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116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MongoDB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194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Indexes</a:t>
            </a:r>
          </a:p>
          <a:p>
            <a:pPr lvl="1"/>
            <a:r>
              <a:rPr lang="en-US">
                <a:ea typeface="+mn-lt"/>
                <a:cs typeface="+mn-lt"/>
              </a:rPr>
              <a:t>Remember plain old yellow pages?</a:t>
            </a:r>
          </a:p>
          <a:p>
            <a:pPr lvl="2"/>
            <a:r>
              <a:rPr lang="en-US">
                <a:ea typeface="+mn-lt"/>
                <a:cs typeface="+mn-lt"/>
              </a:rPr>
              <a:t>Is it efficient if you wanted to search for a restaurant named </a:t>
            </a:r>
            <a:r>
              <a:rPr lang="en-US" err="1">
                <a:ea typeface="+mn-lt"/>
                <a:cs typeface="+mn-lt"/>
              </a:rPr>
              <a:t>Zabios</a:t>
            </a:r>
            <a:r>
              <a:rPr lang="en-US">
                <a:ea typeface="+mn-lt"/>
                <a:cs typeface="+mn-lt"/>
              </a:rPr>
              <a:t> and started browsing every single page from the guide?</a:t>
            </a:r>
          </a:p>
          <a:p>
            <a:pPr lvl="2"/>
            <a:r>
              <a:rPr lang="en-US">
                <a:ea typeface="+mn-lt"/>
                <a:cs typeface="+mn-lt"/>
              </a:rPr>
              <a:t>What happened if you had a very long index?</a:t>
            </a:r>
          </a:p>
          <a:p>
            <a:pPr lvl="1"/>
            <a:r>
              <a:rPr lang="en-US">
                <a:ea typeface="+mn-lt"/>
                <a:cs typeface="+mn-lt"/>
              </a:rPr>
              <a:t>Indexes support the efficient resolution of queries</a:t>
            </a:r>
          </a:p>
          <a:p>
            <a:pPr lvl="2"/>
            <a:r>
              <a:rPr lang="en-US">
                <a:ea typeface="+mn-lt"/>
                <a:cs typeface="+mn-lt"/>
              </a:rPr>
              <a:t>But be careful: don't keep adding multiple 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pPr lvl="2"/>
            <a:endParaRPr lang="en-US">
              <a:ea typeface="+mn-lt"/>
              <a:cs typeface="+mn-lt"/>
            </a:endParaRPr>
          </a:p>
          <a:p>
            <a:pPr lvl="2"/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A close up of a newspaper&#10;&#10;Description generated with very high confidence">
            <a:extLst>
              <a:ext uri="{FF2B5EF4-FFF2-40B4-BE49-F238E27FC236}">
                <a16:creationId xmlns:a16="http://schemas.microsoft.com/office/drawing/2014/main" id="{E4DE1CE4-1A97-4F32-8D08-1D3602A5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585" y="-3297"/>
            <a:ext cx="4154229" cy="310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7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MongoDB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723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Indexes</a:t>
            </a:r>
          </a:p>
          <a:p>
            <a:pPr lvl="1"/>
            <a:r>
              <a:rPr lang="en-US">
                <a:ea typeface="+mn-lt"/>
                <a:cs typeface="+mn-lt"/>
              </a:rPr>
              <a:t>Create indexes with </a:t>
            </a:r>
            <a:r>
              <a:rPr lang="en-US" err="1">
                <a:ea typeface="+mn-lt"/>
                <a:cs typeface="+mn-lt"/>
              </a:rPr>
              <a:t>ensureIndex</a:t>
            </a:r>
            <a:r>
              <a:rPr lang="en-US">
                <a:ea typeface="+mn-lt"/>
                <a:cs typeface="+mn-lt"/>
              </a:rPr>
              <a:t>() method</a:t>
            </a:r>
          </a:p>
          <a:p>
            <a:pPr lvl="2"/>
            <a:r>
              <a:rPr lang="en-US" err="1">
                <a:latin typeface="Consolas"/>
                <a:ea typeface="+mn-lt"/>
                <a:cs typeface="+mn-lt"/>
              </a:rPr>
              <a:t>db.COLLECTION_NAME.ensureIndex</a:t>
            </a:r>
            <a:r>
              <a:rPr lang="en-US">
                <a:latin typeface="Consolas"/>
                <a:ea typeface="+mn-lt"/>
                <a:cs typeface="+mn-lt"/>
              </a:rPr>
              <a:t>({KEY:1})</a:t>
            </a:r>
          </a:p>
          <a:p>
            <a:pPr lvl="1"/>
            <a:r>
              <a:rPr lang="en-US">
                <a:ea typeface="+mn-lt"/>
                <a:cs typeface="+mn-lt"/>
              </a:rPr>
              <a:t>KEY is the name of the field on which you want to create index and 1 is for ascending order. </a:t>
            </a:r>
          </a:p>
          <a:p>
            <a:pPr lvl="2"/>
            <a:r>
              <a:rPr lang="en-US">
                <a:ea typeface="+mn-lt"/>
                <a:cs typeface="+mn-lt"/>
              </a:rPr>
              <a:t>To create index in descending order you need to use -1.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27576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NoSQL Databases: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Views</a:t>
            </a:r>
          </a:p>
          <a:p>
            <a:pPr lvl="1"/>
            <a:r>
              <a:rPr lang="en-US">
                <a:ea typeface="+mn-lt"/>
                <a:cs typeface="+mn-lt"/>
              </a:rPr>
              <a:t>MongoDB supports creating read-only views from existing collections or other views. For example, you can:</a:t>
            </a:r>
            <a:endParaRPr lang="en-US" b="1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Create a view that </a:t>
            </a:r>
            <a:r>
              <a:rPr lang="en-US">
                <a:latin typeface="Consolas"/>
                <a:ea typeface="+mn-lt"/>
                <a:cs typeface="+mn-lt"/>
                <a:hlinkClick r:id="rId2"/>
              </a:rPr>
              <a:t>excludes</a:t>
            </a:r>
            <a:r>
              <a:rPr lang="en-US">
                <a:ea typeface="+mn-lt"/>
                <a:cs typeface="+mn-lt"/>
              </a:rPr>
              <a:t> private or confidential data from a collection of employee data.</a:t>
            </a:r>
            <a:endParaRPr lang="en-US">
              <a:cs typeface="Calibri"/>
            </a:endParaRPr>
          </a:p>
          <a:p>
            <a:pPr lvl="2"/>
            <a:r>
              <a:rPr lang="en-US">
                <a:ea typeface="+mn-lt"/>
                <a:cs typeface="+mn-lt"/>
              </a:rPr>
              <a:t>Create a view that </a:t>
            </a:r>
            <a:r>
              <a:rPr lang="en-US">
                <a:latin typeface="Consolas"/>
                <a:ea typeface="+mn-lt"/>
                <a:cs typeface="+mn-lt"/>
                <a:hlinkClick r:id="rId3"/>
              </a:rPr>
              <a:t>adds</a:t>
            </a:r>
            <a:r>
              <a:rPr lang="en-US">
                <a:ea typeface="+mn-lt"/>
                <a:cs typeface="+mn-lt"/>
              </a:rPr>
              <a:t> computed fields from a collection of metrics.</a:t>
            </a:r>
            <a:endParaRPr lang="en-US">
              <a:cs typeface="Calibri"/>
            </a:endParaRPr>
          </a:p>
          <a:p>
            <a:pPr lvl="2"/>
            <a:r>
              <a:rPr lang="en-US">
                <a:ea typeface="+mn-lt"/>
                <a:cs typeface="+mn-lt"/>
              </a:rPr>
              <a:t>Create a view that </a:t>
            </a:r>
            <a:r>
              <a:rPr lang="en-US">
                <a:latin typeface="Consolas"/>
                <a:ea typeface="+mn-lt"/>
                <a:cs typeface="+mn-lt"/>
                <a:hlinkClick r:id="rId4"/>
              </a:rPr>
              <a:t>joins</a:t>
            </a:r>
            <a:r>
              <a:rPr lang="en-US">
                <a:ea typeface="+mn-lt"/>
                <a:cs typeface="+mn-lt"/>
              </a:rPr>
              <a:t> data from two different related collections.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Each view has an associated </a:t>
            </a:r>
            <a:r>
              <a:rPr lang="en-US">
                <a:ea typeface="+mn-lt"/>
                <a:cs typeface="+mn-lt"/>
                <a:hlinkClick r:id="rId5"/>
              </a:rPr>
              <a:t>aggregation pipeline</a:t>
            </a:r>
            <a:r>
              <a:rPr lang="en-US">
                <a:ea typeface="+mn-lt"/>
                <a:cs typeface="+mn-lt"/>
              </a:rPr>
              <a:t> against the source data.</a:t>
            </a:r>
            <a:endParaRPr lang="en-US" b="1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MongoDB computes the view contents by executing the aggregation on-demand during read operations. </a:t>
            </a:r>
            <a:endParaRPr lang="en-US" b="1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MongoDB executes read operations on views as part of the underlying aggregation pipeline.</a:t>
            </a:r>
            <a:endParaRPr lang="en-US" b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336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MongoDB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Views</a:t>
            </a:r>
          </a:p>
          <a:p>
            <a:pPr lvl="1"/>
            <a:r>
              <a:rPr lang="en-US">
                <a:ea typeface="+mn-lt"/>
                <a:cs typeface="+mn-lt"/>
              </a:rPr>
              <a:t>Views are read-only; write operations on views will error.</a:t>
            </a:r>
            <a:endParaRPr lang="en-US" b="1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Supported by the following operations:</a:t>
            </a:r>
          </a:p>
          <a:p>
            <a:pPr lvl="2"/>
            <a:r>
              <a:rPr lang="en-US">
                <a:latin typeface="Consolas"/>
                <a:cs typeface="Calibri"/>
                <a:hlinkClick r:id="rId2"/>
              </a:rPr>
              <a:t>db.collection.find()</a:t>
            </a:r>
            <a:endParaRPr lang="en-US" b="1">
              <a:cs typeface="Calibri"/>
            </a:endParaRPr>
          </a:p>
          <a:p>
            <a:pPr lvl="2"/>
            <a:r>
              <a:rPr lang="en-US">
                <a:latin typeface="Consolas"/>
                <a:cs typeface="Calibri"/>
                <a:hlinkClick r:id="rId3"/>
              </a:rPr>
              <a:t>db.collection.findOne()</a:t>
            </a:r>
            <a:endParaRPr lang="en-US">
              <a:cs typeface="Calibri"/>
            </a:endParaRPr>
          </a:p>
          <a:p>
            <a:pPr lvl="2"/>
            <a:r>
              <a:rPr lang="en-US">
                <a:latin typeface="Consolas"/>
                <a:cs typeface="Calibri"/>
                <a:hlinkClick r:id="rId4"/>
              </a:rPr>
              <a:t>db.collection.aggregate()</a:t>
            </a:r>
            <a:endParaRPr lang="en-US">
              <a:cs typeface="Calibri"/>
            </a:endParaRPr>
          </a:p>
          <a:p>
            <a:pPr lvl="2"/>
            <a:r>
              <a:rPr lang="en-US">
                <a:latin typeface="Consolas"/>
                <a:cs typeface="Calibri"/>
                <a:hlinkClick r:id="rId5"/>
              </a:rPr>
              <a:t>db.collection.countDocuments()</a:t>
            </a:r>
            <a:endParaRPr lang="en-US">
              <a:cs typeface="Calibri"/>
            </a:endParaRPr>
          </a:p>
          <a:p>
            <a:pPr lvl="2"/>
            <a:r>
              <a:rPr lang="en-US">
                <a:latin typeface="Consolas"/>
                <a:cs typeface="Calibri"/>
                <a:hlinkClick r:id="rId6"/>
              </a:rPr>
              <a:t>db.collection.estimatedDocumentCount()</a:t>
            </a:r>
            <a:endParaRPr lang="en-US">
              <a:cs typeface="Calibri"/>
            </a:endParaRPr>
          </a:p>
          <a:p>
            <a:pPr lvl="2"/>
            <a:r>
              <a:rPr lang="en-US">
                <a:latin typeface="Consolas"/>
                <a:cs typeface="Calibri"/>
                <a:hlinkClick r:id="rId7"/>
              </a:rPr>
              <a:t>db.collection.count()</a:t>
            </a:r>
            <a:endParaRPr lang="en-US">
              <a:cs typeface="Calibri"/>
            </a:endParaRPr>
          </a:p>
          <a:p>
            <a:pPr lvl="2"/>
            <a:r>
              <a:rPr lang="en-US">
                <a:latin typeface="Consolas"/>
                <a:cs typeface="Calibri"/>
                <a:hlinkClick r:id="rId8"/>
              </a:rPr>
              <a:t>db.collection.distinct()</a:t>
            </a:r>
            <a:endParaRPr lang="en-US">
              <a:cs typeface="Calibri"/>
            </a:endParaRPr>
          </a:p>
          <a:p>
            <a:pPr lvl="1"/>
            <a:endParaRPr lang="en-US" b="1">
              <a:cs typeface="Calibri"/>
            </a:endParaRPr>
          </a:p>
          <a:p>
            <a:pPr lvl="1"/>
            <a:endParaRPr lang="en-US">
              <a:ea typeface="+mn-lt"/>
              <a:cs typeface="+mn-lt"/>
            </a:endParaRPr>
          </a:p>
          <a:p>
            <a:pPr lvl="2"/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9623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MongoDB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Views</a:t>
            </a:r>
          </a:p>
          <a:p>
            <a:pPr lvl="1"/>
            <a:r>
              <a:rPr lang="en-US">
                <a:ea typeface="+mn-lt"/>
                <a:cs typeface="+mn-lt"/>
              </a:rPr>
              <a:t>Creating a view</a:t>
            </a:r>
            <a:endParaRPr lang="en-US" b="1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the </a:t>
            </a:r>
            <a:r>
              <a:rPr lang="en-US" err="1">
                <a:latin typeface="Consolas"/>
                <a:ea typeface="+mn-lt"/>
                <a:cs typeface="+mn-lt"/>
              </a:rPr>
              <a:t>viewOn</a:t>
            </a:r>
            <a:r>
              <a:rPr lang="en-US">
                <a:ea typeface="+mn-lt"/>
                <a:cs typeface="+mn-lt"/>
              </a:rPr>
              <a:t> and </a:t>
            </a:r>
            <a:r>
              <a:rPr lang="en-US">
                <a:latin typeface="Consolas"/>
                <a:ea typeface="+mn-lt"/>
                <a:cs typeface="+mn-lt"/>
              </a:rPr>
              <a:t>pipeline</a:t>
            </a:r>
            <a:r>
              <a:rPr lang="en-US">
                <a:ea typeface="+mn-lt"/>
                <a:cs typeface="+mn-lt"/>
              </a:rPr>
              <a:t> options to the existing </a:t>
            </a:r>
            <a:r>
              <a:rPr lang="en-US">
                <a:latin typeface="Consolas"/>
                <a:ea typeface="+mn-lt"/>
                <a:cs typeface="+mn-lt"/>
                <a:hlinkClick r:id="rId2"/>
              </a:rPr>
              <a:t>create</a:t>
            </a:r>
            <a:r>
              <a:rPr lang="en-US">
                <a:ea typeface="+mn-lt"/>
                <a:cs typeface="+mn-lt"/>
              </a:rPr>
              <a:t> command (and </a:t>
            </a:r>
            <a:r>
              <a:rPr lang="en-US">
                <a:latin typeface="Consolas"/>
                <a:ea typeface="+mn-lt"/>
                <a:cs typeface="+mn-lt"/>
                <a:hlinkClick r:id="rId3"/>
              </a:rPr>
              <a:t>db.createCollection</a:t>
            </a:r>
            <a:r>
              <a:rPr lang="en-US">
                <a:ea typeface="+mn-lt"/>
                <a:cs typeface="+mn-lt"/>
              </a:rPr>
              <a:t> helper):</a:t>
            </a:r>
          </a:p>
          <a:p>
            <a:pPr lvl="3"/>
            <a:r>
              <a:rPr lang="en-US" err="1">
                <a:latin typeface="Consolas"/>
                <a:ea typeface="+mn-lt"/>
                <a:cs typeface="+mn-lt"/>
              </a:rPr>
              <a:t>db.runCommand</a:t>
            </a:r>
            <a:r>
              <a:rPr lang="en-US">
                <a:latin typeface="Consolas"/>
                <a:ea typeface="+mn-lt"/>
                <a:cs typeface="+mn-lt"/>
              </a:rPr>
              <a:t>( { create: &lt;view&gt;, </a:t>
            </a:r>
            <a:r>
              <a:rPr lang="en-US" err="1">
                <a:latin typeface="Consolas"/>
                <a:ea typeface="+mn-lt"/>
                <a:cs typeface="+mn-lt"/>
              </a:rPr>
              <a:t>viewOn</a:t>
            </a:r>
            <a:r>
              <a:rPr lang="en-US">
                <a:latin typeface="Consolas"/>
                <a:ea typeface="+mn-lt"/>
                <a:cs typeface="+mn-lt"/>
              </a:rPr>
              <a:t>: &lt;source&gt;, pipeline: &lt;pipeline&gt; } )
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err="1">
                <a:latin typeface="Consolas"/>
              </a:rPr>
              <a:t>db.createView</a:t>
            </a:r>
            <a:r>
              <a:rPr lang="en-US">
                <a:latin typeface="Consolas"/>
              </a:rPr>
              <a:t>(&lt;view&gt;, &lt;source&gt;, &lt;pipeline&gt;, &lt;collation&gt; )</a:t>
            </a:r>
            <a:br>
              <a:rPr lang="en-US"/>
            </a:br>
            <a:endParaRPr lang="en-US"/>
          </a:p>
          <a:p>
            <a:pPr lvl="2"/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4105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8359C-24F0-EB4A-9695-9DC2143E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Session 5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95687AD-03ED-41C4-8C9E-7CE446BBD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38353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32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MongoDB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Relationships</a:t>
            </a:r>
          </a:p>
          <a:p>
            <a:pPr lvl="1"/>
            <a:r>
              <a:rPr lang="en-US">
                <a:ea typeface="+mn-lt"/>
                <a:cs typeface="+mn-lt"/>
              </a:rPr>
              <a:t>Wait, but don't we only have relationships in SQL databases?</a:t>
            </a:r>
          </a:p>
          <a:p>
            <a:pPr lvl="2"/>
            <a:r>
              <a:rPr lang="en-US">
                <a:cs typeface="Calibri"/>
              </a:rPr>
              <a:t>Not really..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pPr lvl="2"/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E9EDEADC-3923-4919-A8F2-758B39A8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40" y="3341286"/>
            <a:ext cx="4741126" cy="1588759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BE05355-1160-42BE-A79B-EF5D2ECD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668" y="3295186"/>
            <a:ext cx="4666785" cy="18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MongoDB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87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Relationships</a:t>
            </a:r>
          </a:p>
          <a:p>
            <a:pPr lvl="1"/>
            <a:endParaRPr lang="en-US">
              <a:latin typeface="Consolas"/>
              <a:cs typeface="Calibri"/>
            </a:endParaRPr>
          </a:p>
          <a:p>
            <a:pPr lvl="1"/>
            <a:endParaRPr lang="en-US">
              <a:latin typeface="Consolas"/>
              <a:cs typeface="Calibri"/>
            </a:endParaRPr>
          </a:p>
          <a:p>
            <a:pPr lvl="1"/>
            <a:endParaRPr lang="en-US">
              <a:latin typeface="Consolas"/>
              <a:cs typeface="Calibri"/>
            </a:endParaRPr>
          </a:p>
          <a:p>
            <a:pPr lvl="1"/>
            <a:endParaRPr lang="en-US">
              <a:latin typeface="Consolas"/>
              <a:cs typeface="Calibri"/>
            </a:endParaRPr>
          </a:p>
          <a:p>
            <a:pPr lvl="1"/>
            <a:endParaRPr lang="en-US">
              <a:latin typeface="Consolas"/>
              <a:cs typeface="Calibri"/>
            </a:endParaRPr>
          </a:p>
          <a:p>
            <a:pPr lvl="1"/>
            <a:r>
              <a:rPr lang="en-US">
                <a:latin typeface="Consolas"/>
                <a:cs typeface="Calibri"/>
              </a:rPr>
              <a:t>var result = </a:t>
            </a:r>
            <a:r>
              <a:rPr lang="en-US" err="1">
                <a:latin typeface="Consolas"/>
                <a:cs typeface="Calibri"/>
              </a:rPr>
              <a:t>db.users.findOne</a:t>
            </a:r>
            <a:r>
              <a:rPr lang="en-US">
                <a:latin typeface="Consolas"/>
                <a:cs typeface="Calibri"/>
              </a:rPr>
              <a:t>({"</a:t>
            </a:r>
            <a:r>
              <a:rPr lang="en-US" err="1">
                <a:latin typeface="Consolas"/>
                <a:cs typeface="Calibri"/>
              </a:rPr>
              <a:t>name":"Tom</a:t>
            </a:r>
            <a:r>
              <a:rPr lang="en-US">
                <a:latin typeface="Consolas"/>
                <a:cs typeface="Calibri"/>
              </a:rPr>
              <a:t> </a:t>
            </a:r>
            <a:r>
              <a:rPr lang="en-US" err="1">
                <a:latin typeface="Consolas"/>
                <a:cs typeface="Calibri"/>
              </a:rPr>
              <a:t>Benzamin</a:t>
            </a:r>
            <a:r>
              <a:rPr lang="en-US">
                <a:latin typeface="Consolas"/>
                <a:cs typeface="Calibri"/>
              </a:rPr>
              <a:t>"},{"address_ids":1})</a:t>
            </a:r>
            <a:endParaRPr lang="en-US">
              <a:latin typeface="Calibri" panose="020F0502020204030204"/>
              <a:cs typeface="Calibri"/>
            </a:endParaRPr>
          </a:p>
          <a:p>
            <a:pPr lvl="1"/>
            <a:r>
              <a:rPr lang="en-US">
                <a:latin typeface="Consolas"/>
                <a:cs typeface="Calibri"/>
              </a:rPr>
              <a:t>var addresses = </a:t>
            </a:r>
            <a:r>
              <a:rPr lang="en-US" err="1">
                <a:latin typeface="Consolas"/>
                <a:cs typeface="Calibri"/>
              </a:rPr>
              <a:t>db.address.find</a:t>
            </a:r>
            <a:r>
              <a:rPr lang="en-US">
                <a:latin typeface="Consolas"/>
                <a:cs typeface="Calibri"/>
              </a:rPr>
              <a:t>({"_id":{"$</a:t>
            </a:r>
            <a:r>
              <a:rPr lang="en-US" err="1">
                <a:latin typeface="Consolas"/>
                <a:cs typeface="Calibri"/>
              </a:rPr>
              <a:t>in":result</a:t>
            </a:r>
            <a:r>
              <a:rPr lang="en-US">
                <a:latin typeface="Consolas"/>
                <a:cs typeface="Calibri"/>
              </a:rPr>
              <a:t>["</a:t>
            </a:r>
            <a:r>
              <a:rPr lang="en-US" err="1">
                <a:latin typeface="Consolas"/>
                <a:cs typeface="Calibri"/>
              </a:rPr>
              <a:t>address_ids</a:t>
            </a:r>
            <a:r>
              <a:rPr lang="en-US">
                <a:latin typeface="Consolas"/>
                <a:cs typeface="Calibri"/>
              </a:rPr>
              <a:t>"]}})</a:t>
            </a:r>
            <a:endParaRPr lang="en-US">
              <a:cs typeface="Calibri"/>
            </a:endParaRPr>
          </a:p>
          <a:p>
            <a:pPr lvl="1"/>
            <a:endParaRPr lang="en-US">
              <a:ea typeface="+mn-lt"/>
              <a:cs typeface="+mn-lt"/>
            </a:endParaRPr>
          </a:p>
          <a:p>
            <a:pPr lvl="2"/>
            <a:endParaRPr lang="en-US">
              <a:ea typeface="+mn-lt"/>
              <a:cs typeface="+mn-lt"/>
            </a:endParaRP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054CF7-869A-4238-8F72-137BEBA35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7" y="1029316"/>
            <a:ext cx="5019907" cy="24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MongoDB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 panose="020F0502020204030204"/>
              </a:rPr>
              <a:t>Assignment</a:t>
            </a:r>
          </a:p>
          <a:p>
            <a:pPr lvl="1"/>
            <a:r>
              <a:rPr lang="en-US" dirty="0">
                <a:ea typeface="+mn-lt"/>
                <a:cs typeface="+mn-lt"/>
              </a:rPr>
              <a:t>Go to </a:t>
            </a:r>
            <a:r>
              <a:rPr lang="en-US" dirty="0">
                <a:ea typeface="+mn-lt"/>
                <a:cs typeface="+mn-lt"/>
                <a:hlinkClick r:id="rId2"/>
              </a:rPr>
              <a:t>https://github.com/SouthbankSoftware/dbkoda-data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Download and extract into your Downloads folder</a:t>
            </a:r>
          </a:p>
          <a:p>
            <a:pPr lvl="1"/>
            <a:r>
              <a:rPr lang="en-US" dirty="0">
                <a:ea typeface="+mn-lt"/>
                <a:cs typeface="+mn-lt"/>
              </a:rPr>
              <a:t>mongorestore.exe C:\Users\&lt;your username&gt;\Downloads\</a:t>
            </a:r>
            <a:r>
              <a:rPr lang="en-US" dirty="0" err="1">
                <a:ea typeface="+mn-lt"/>
                <a:cs typeface="+mn-lt"/>
              </a:rPr>
              <a:t>dbkoda</a:t>
            </a:r>
            <a:r>
              <a:rPr lang="en-US" dirty="0">
                <a:ea typeface="+mn-lt"/>
                <a:cs typeface="+mn-lt"/>
              </a:rPr>
              <a:t>-data-master\</a:t>
            </a:r>
            <a:r>
              <a:rPr lang="en-US" dirty="0" err="1">
                <a:ea typeface="+mn-lt"/>
                <a:cs typeface="+mn-lt"/>
              </a:rPr>
              <a:t>dbkoda</a:t>
            </a:r>
            <a:r>
              <a:rPr lang="en-US" dirty="0">
                <a:ea typeface="+mn-lt"/>
                <a:cs typeface="+mn-lt"/>
              </a:rPr>
              <a:t>-data-master\</a:t>
            </a:r>
            <a:r>
              <a:rPr lang="en-US" dirty="0" err="1">
                <a:ea typeface="+mn-lt"/>
                <a:cs typeface="+mn-lt"/>
              </a:rPr>
              <a:t>SampleCollections</a:t>
            </a:r>
            <a:r>
              <a:rPr lang="en-US" dirty="0">
                <a:ea typeface="+mn-lt"/>
                <a:cs typeface="+mn-lt"/>
              </a:rPr>
              <a:t>\dump</a:t>
            </a:r>
          </a:p>
          <a:p>
            <a:pPr lvl="1"/>
            <a:r>
              <a:rPr lang="en-US" dirty="0">
                <a:ea typeface="+mn-lt"/>
                <a:cs typeface="+mn-lt"/>
              </a:rPr>
              <a:t>Connect to mongo and use the database </a:t>
            </a:r>
            <a:r>
              <a:rPr lang="en-US" dirty="0" err="1">
                <a:ea typeface="+mn-lt"/>
                <a:cs typeface="+mn-lt"/>
              </a:rPr>
              <a:t>SampleColletions</a:t>
            </a:r>
          </a:p>
          <a:p>
            <a:pPr lvl="1"/>
            <a:r>
              <a:rPr lang="en-US" dirty="0">
                <a:ea typeface="+mn-lt"/>
                <a:cs typeface="+mn-lt"/>
              </a:rPr>
              <a:t>Find the queries for the following questions: </a:t>
            </a: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762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MongoDB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cs typeface="Calibri" panose="020F0502020204030204"/>
              </a:rPr>
              <a:t>Assignment</a:t>
            </a:r>
          </a:p>
          <a:p>
            <a:pPr lvl="1"/>
            <a:r>
              <a:rPr lang="en-US">
                <a:ea typeface="+mn-lt"/>
                <a:cs typeface="+mn-lt"/>
              </a:rPr>
              <a:t>Considering the collection </a:t>
            </a:r>
            <a:r>
              <a:rPr lang="en-US" err="1">
                <a:ea typeface="+mn-lt"/>
                <a:cs typeface="+mn-lt"/>
              </a:rPr>
              <a:t>samples_friends</a:t>
            </a:r>
          </a:p>
          <a:p>
            <a:pPr lvl="2"/>
            <a:r>
              <a:rPr lang="en-US">
                <a:ea typeface="+mn-lt"/>
                <a:cs typeface="+mn-lt"/>
              </a:rPr>
              <a:t>How many episodes lasted less then 30 minutes?</a:t>
            </a:r>
          </a:p>
          <a:p>
            <a:pPr lvl="2"/>
            <a:r>
              <a:rPr lang="en-US">
                <a:ea typeface="+mn-lt"/>
                <a:cs typeface="+mn-lt"/>
              </a:rPr>
              <a:t>Print </a:t>
            </a:r>
            <a:r>
              <a:rPr lang="en-US" b="1">
                <a:ea typeface="+mn-lt"/>
                <a:cs typeface="+mn-lt"/>
              </a:rPr>
              <a:t>just </a:t>
            </a:r>
            <a:r>
              <a:rPr lang="en-US">
                <a:ea typeface="+mn-lt"/>
                <a:cs typeface="+mn-lt"/>
              </a:rPr>
              <a:t>the id and </a:t>
            </a:r>
            <a:r>
              <a:rPr lang="en-US" err="1">
                <a:ea typeface="+mn-lt"/>
                <a:cs typeface="+mn-lt"/>
              </a:rPr>
              <a:t>url</a:t>
            </a:r>
            <a:r>
              <a:rPr lang="en-US">
                <a:ea typeface="+mn-lt"/>
                <a:cs typeface="+mn-lt"/>
              </a:rPr>
              <a:t> (_id must not be printed) of all episodes of season 3.</a:t>
            </a:r>
            <a:endParaRPr lang="en-US">
              <a:cs typeface="Calibri"/>
            </a:endParaRPr>
          </a:p>
          <a:p>
            <a:pPr lvl="2"/>
            <a:r>
              <a:rPr lang="en-US">
                <a:ea typeface="+mn-lt"/>
                <a:cs typeface="+mn-lt"/>
              </a:rPr>
              <a:t>Print the property medium of image for all episodes of season 1.</a:t>
            </a:r>
          </a:p>
          <a:p>
            <a:pPr lvl="2"/>
            <a:r>
              <a:rPr lang="en-US">
                <a:ea typeface="+mn-lt"/>
                <a:cs typeface="+mn-lt"/>
              </a:rPr>
              <a:t>How many episodes were aired per season? The result should be ordered by season.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Considering the collection </a:t>
            </a:r>
            <a:r>
              <a:rPr lang="en-US" err="1">
                <a:ea typeface="+mn-lt"/>
                <a:cs typeface="+mn-lt"/>
              </a:rPr>
              <a:t>samples_pokemon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What are the existing different </a:t>
            </a:r>
            <a:r>
              <a:rPr lang="en-US" err="1">
                <a:ea typeface="+mn-lt"/>
                <a:cs typeface="+mn-lt"/>
              </a:rPr>
              <a:t>pokemon</a:t>
            </a:r>
            <a:r>
              <a:rPr lang="en-US">
                <a:ea typeface="+mn-lt"/>
                <a:cs typeface="+mn-lt"/>
              </a:rPr>
              <a:t> types?</a:t>
            </a:r>
          </a:p>
          <a:p>
            <a:pPr lvl="2"/>
            <a:r>
              <a:rPr lang="en-US">
                <a:ea typeface="+mn-lt"/>
                <a:cs typeface="+mn-lt"/>
              </a:rPr>
              <a:t>What is the max </a:t>
            </a:r>
            <a:r>
              <a:rPr lang="en-US" err="1">
                <a:ea typeface="+mn-lt"/>
                <a:cs typeface="+mn-lt"/>
              </a:rPr>
              <a:t>avg_spawn</a:t>
            </a:r>
            <a:r>
              <a:rPr lang="en-US">
                <a:ea typeface="+mn-lt"/>
                <a:cs typeface="+mn-lt"/>
              </a:rPr>
              <a:t> of all </a:t>
            </a:r>
            <a:r>
              <a:rPr lang="en-US" err="1">
                <a:ea typeface="+mn-lt"/>
                <a:cs typeface="+mn-lt"/>
              </a:rPr>
              <a:t>pokemons</a:t>
            </a:r>
            <a:r>
              <a:rPr lang="en-US">
                <a:ea typeface="+mn-lt"/>
                <a:cs typeface="+mn-lt"/>
              </a:rPr>
              <a:t>?</a:t>
            </a:r>
          </a:p>
          <a:p>
            <a:pPr lvl="2"/>
            <a:r>
              <a:rPr lang="en-US">
                <a:ea typeface="+mn-lt"/>
                <a:cs typeface="+mn-lt"/>
              </a:rPr>
              <a:t>List all </a:t>
            </a:r>
            <a:r>
              <a:rPr lang="en-US" err="1">
                <a:ea typeface="+mn-lt"/>
                <a:cs typeface="+mn-lt"/>
              </a:rPr>
              <a:t>pokemons</a:t>
            </a:r>
            <a:r>
              <a:rPr lang="en-US">
                <a:ea typeface="+mn-lt"/>
                <a:cs typeface="+mn-lt"/>
              </a:rPr>
              <a:t> which name starts with B.</a:t>
            </a:r>
          </a:p>
          <a:p>
            <a:pPr lvl="1"/>
            <a:r>
              <a:rPr lang="en-US">
                <a:ea typeface="+mn-lt"/>
                <a:cs typeface="+mn-lt"/>
              </a:rPr>
              <a:t>Considering the collection </a:t>
            </a:r>
            <a:r>
              <a:rPr lang="en-US" err="1">
                <a:ea typeface="+mn-lt"/>
                <a:cs typeface="+mn-lt"/>
              </a:rPr>
              <a:t>Sakilla_films</a:t>
            </a:r>
          </a:p>
          <a:p>
            <a:pPr lvl="2"/>
            <a:r>
              <a:rPr lang="en-US">
                <a:ea typeface="+mn-lt"/>
                <a:cs typeface="+mn-lt"/>
              </a:rPr>
              <a:t>In how many movies has Gene Hopkins acted on?</a:t>
            </a:r>
          </a:p>
          <a:p>
            <a:pPr lvl="2"/>
            <a:r>
              <a:rPr lang="en-US">
                <a:ea typeface="+mn-lt"/>
                <a:cs typeface="+mn-lt"/>
              </a:rPr>
              <a:t>What is the average duration per movie's category?</a:t>
            </a:r>
          </a:p>
          <a:p>
            <a:pPr lvl="2"/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048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F25F-4823-407E-AAAE-927E386A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NoSQL Databases: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F81E-7CA7-4D45-81C4-34460EEE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Recap</a:t>
            </a:r>
          </a:p>
          <a:p>
            <a:pPr lvl="1"/>
            <a:r>
              <a:rPr lang="en-US">
                <a:cs typeface="Calibri"/>
              </a:rPr>
              <a:t>Open console</a:t>
            </a:r>
          </a:p>
          <a:p>
            <a:pPr lvl="1"/>
            <a:r>
              <a:rPr lang="en-US">
                <a:cs typeface="Calibri"/>
              </a:rPr>
              <a:t>cd /D "</a:t>
            </a:r>
            <a:r>
              <a:rPr lang="en-US">
                <a:ea typeface="+mn-lt"/>
                <a:cs typeface="+mn-lt"/>
              </a:rPr>
              <a:t>C:\Program Files\MongoDB\Server\4.2\bin"</a:t>
            </a:r>
          </a:p>
          <a:p>
            <a:pPr lvl="1"/>
            <a:r>
              <a:rPr lang="en-US">
                <a:cs typeface="Calibri"/>
              </a:rPr>
              <a:t>mongo.exe</a:t>
            </a: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F21007-180F-43F5-A0D0-97E6D66276F7}"/>
              </a:ext>
            </a:extLst>
          </p:cNvPr>
          <p:cNvSpPr>
            <a:spLocks noGrp="1"/>
          </p:cNvSpPr>
          <p:nvPr/>
        </p:nvSpPr>
        <p:spPr>
          <a:xfrm>
            <a:off x="1025106" y="38528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Exercise - setup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Download </a:t>
            </a:r>
            <a:r>
              <a:rPr lang="en-US" err="1"/>
              <a:t>restaurants.zip</a:t>
            </a:r>
            <a:endParaRPr lang="en-US"/>
          </a:p>
          <a:p>
            <a:pPr marL="914400" lvl="1" indent="-457200">
              <a:buFont typeface="+mj-lt"/>
              <a:buAutoNum type="arabicPeriod"/>
            </a:pPr>
            <a:r>
              <a:rPr lang="en-CA" err="1"/>
              <a:t>mongoimport</a:t>
            </a:r>
            <a:r>
              <a:rPr lang="en-CA"/>
              <a:t> --</a:t>
            </a:r>
            <a:r>
              <a:rPr lang="en-CA" err="1"/>
              <a:t>db</a:t>
            </a:r>
            <a:r>
              <a:rPr lang="en-CA"/>
              <a:t> test --collection restaurants &lt;</a:t>
            </a:r>
            <a:r>
              <a:rPr lang="en-CA" err="1"/>
              <a:t>restaurants.json</a:t>
            </a:r>
            <a:endParaRPr lang="en-CA"/>
          </a:p>
          <a:p>
            <a:pPr marL="914400" lvl="1" indent="-457200">
              <a:buFont typeface="+mj-lt"/>
              <a:buAutoNum type="arabicPeriod"/>
            </a:pPr>
            <a:r>
              <a:rPr lang="en-CA"/>
              <a:t>open </a:t>
            </a:r>
            <a:r>
              <a:rPr lang="en-CA" err="1"/>
              <a:t>mongodb</a:t>
            </a:r>
            <a:r>
              <a:rPr lang="en-CA"/>
              <a:t> console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/>
              <a:t>show </a:t>
            </a:r>
            <a:r>
              <a:rPr lang="en-CA" err="1"/>
              <a:t>dbs</a:t>
            </a:r>
            <a:endParaRPr lang="en-CA"/>
          </a:p>
          <a:p>
            <a:pPr marL="914400" lvl="1" indent="-457200">
              <a:buFont typeface="+mj-lt"/>
              <a:buAutoNum type="arabicPeriod"/>
            </a:pPr>
            <a:r>
              <a:rPr lang="en-CA"/>
              <a:t>use test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/>
              <a:t>show collections</a:t>
            </a:r>
            <a:br>
              <a:rPr lang="en-CA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4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F25F-4823-407E-AAAE-927E386A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NoSQL Databases: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F81E-7CA7-4D45-81C4-34460EEE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Main commands</a:t>
            </a:r>
          </a:p>
          <a:p>
            <a:pPr lvl="1"/>
            <a:r>
              <a:rPr lang="en-US">
                <a:latin typeface="Calibri"/>
                <a:cs typeface="Calibri"/>
              </a:rPr>
              <a:t>show </a:t>
            </a:r>
            <a:r>
              <a:rPr lang="en-US" err="1">
                <a:latin typeface="Calibri"/>
                <a:cs typeface="Calibri"/>
              </a:rPr>
              <a:t>dbs</a:t>
            </a:r>
            <a:endParaRPr lang="en-US">
              <a:latin typeface="Calibri"/>
              <a:cs typeface="Calibri"/>
            </a:endParaRPr>
          </a:p>
          <a:p>
            <a:pPr lvl="1"/>
            <a:r>
              <a:rPr lang="en-US">
                <a:latin typeface="Calibri"/>
                <a:cs typeface="Calibri"/>
              </a:rPr>
              <a:t>show collections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latin typeface="Calibri"/>
                <a:cs typeface="Calibri"/>
              </a:rPr>
              <a:t>use </a:t>
            </a:r>
            <a:r>
              <a:rPr lang="en-US" err="1">
                <a:latin typeface="Calibri"/>
                <a:cs typeface="Calibri"/>
              </a:rPr>
              <a:t>database_name</a:t>
            </a:r>
            <a:endParaRPr lang="en-US">
              <a:latin typeface="Calibri"/>
              <a:cs typeface="Calibri"/>
            </a:endParaRPr>
          </a:p>
          <a:p>
            <a:pPr lvl="1"/>
            <a:r>
              <a:rPr lang="en-US" err="1">
                <a:latin typeface="Calibri"/>
                <a:cs typeface="Calibri"/>
              </a:rPr>
              <a:t>db.collection_name.insert</a:t>
            </a:r>
            <a:r>
              <a:rPr lang="en-US">
                <a:latin typeface="Calibri"/>
                <a:cs typeface="Calibri"/>
              </a:rPr>
              <a:t>({</a:t>
            </a:r>
            <a:r>
              <a:rPr lang="en-US" err="1">
                <a:latin typeface="Calibri"/>
                <a:cs typeface="Calibri"/>
              </a:rPr>
              <a:t>jsonObject</a:t>
            </a:r>
            <a:r>
              <a:rPr lang="en-US">
                <a:latin typeface="Calibri"/>
                <a:cs typeface="Calibri"/>
              </a:rPr>
              <a:t>})</a:t>
            </a:r>
          </a:p>
          <a:p>
            <a:pPr lvl="1"/>
            <a:r>
              <a:rPr lang="en-US" err="1">
                <a:latin typeface="Calibri"/>
                <a:cs typeface="Calibri"/>
              </a:rPr>
              <a:t>db.collection_name.find</a:t>
            </a:r>
            <a:r>
              <a:rPr lang="en-US">
                <a:latin typeface="Calibri"/>
                <a:cs typeface="Calibri"/>
              </a:rPr>
              <a:t>()</a:t>
            </a:r>
          </a:p>
          <a:p>
            <a:pPr lvl="1"/>
            <a:r>
              <a:rPr lang="en-US" err="1">
                <a:latin typeface="Calibri"/>
                <a:cs typeface="Calibri"/>
              </a:rPr>
              <a:t>db.collection_name.find</a:t>
            </a:r>
            <a:r>
              <a:rPr lang="en-US">
                <a:latin typeface="Calibri"/>
                <a:cs typeface="Calibri"/>
              </a:rPr>
              <a:t>( {</a:t>
            </a:r>
            <a:r>
              <a:rPr lang="en-US" err="1">
                <a:latin typeface="Calibri"/>
                <a:cs typeface="Calibri"/>
              </a:rPr>
              <a:t>field:value</a:t>
            </a:r>
            <a:r>
              <a:rPr lang="en-US">
                <a:latin typeface="Calibri"/>
                <a:cs typeface="Calibri"/>
              </a:rPr>
              <a:t>} )</a:t>
            </a:r>
          </a:p>
          <a:p>
            <a:pPr lvl="1"/>
            <a:r>
              <a:rPr lang="en-US" err="1">
                <a:latin typeface="Calibri"/>
                <a:cs typeface="Calibri"/>
              </a:rPr>
              <a:t>db.collection_name.update</a:t>
            </a:r>
            <a:r>
              <a:rPr lang="en-US">
                <a:latin typeface="Calibri"/>
                <a:cs typeface="Calibri"/>
              </a:rPr>
              <a:t>( {field:value}, {$set:{field:value, field:value,...}})</a:t>
            </a:r>
          </a:p>
          <a:p>
            <a:pPr lvl="1"/>
            <a:r>
              <a:rPr lang="en-US" err="1">
                <a:latin typeface="Calibri"/>
                <a:cs typeface="Calibri"/>
              </a:rPr>
              <a:t>db.collection_name.remove</a:t>
            </a:r>
            <a:r>
              <a:rPr lang="en-US">
                <a:latin typeface="Calibri"/>
                <a:cs typeface="Calibri"/>
              </a:rPr>
              <a:t>( {</a:t>
            </a:r>
            <a:r>
              <a:rPr lang="en-US" err="1">
                <a:latin typeface="Calibri"/>
                <a:cs typeface="Calibri"/>
              </a:rPr>
              <a:t>field:value</a:t>
            </a:r>
            <a:r>
              <a:rPr lang="en-US">
                <a:latin typeface="Calibri"/>
                <a:cs typeface="Calibri"/>
              </a:rPr>
              <a:t>} ) </a:t>
            </a:r>
          </a:p>
          <a:p>
            <a:pPr lvl="1"/>
            <a:r>
              <a:rPr lang="en-US" err="1">
                <a:latin typeface="Calibri"/>
                <a:cs typeface="Calibri"/>
              </a:rPr>
              <a:t>db.collection_name.drop</a:t>
            </a:r>
            <a:r>
              <a:rPr lang="en-US">
                <a:latin typeface="Calibri"/>
                <a:cs typeface="Calibri"/>
              </a:rPr>
              <a:t>()</a:t>
            </a:r>
          </a:p>
          <a:p>
            <a:pPr lvl="1"/>
            <a:r>
              <a:rPr lang="en-US" err="1">
                <a:latin typeface="Calibri"/>
                <a:cs typeface="Calibri"/>
              </a:rPr>
              <a:t>db.dropDatabase</a:t>
            </a:r>
            <a:r>
              <a:rPr lang="en-US">
                <a:latin typeface="Calibri"/>
                <a:cs typeface="Calibri"/>
              </a:rPr>
              <a:t>()</a:t>
            </a:r>
          </a:p>
          <a:p>
            <a:pPr lvl="1"/>
            <a:endParaRPr lang="en-US">
              <a:latin typeface="Consolas"/>
              <a:cs typeface="Calibri"/>
            </a:endParaRPr>
          </a:p>
          <a:p>
            <a:pPr lvl="1"/>
            <a:endParaRPr lang="en-US"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30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F25F-4823-407E-AAAE-927E386A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NoSQL Databases: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F81E-7CA7-4D45-81C4-34460EEE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More commands</a:t>
            </a:r>
          </a:p>
          <a:p>
            <a:pPr lvl="1"/>
            <a:r>
              <a:rPr lang="en-US">
                <a:cs typeface="Calibri"/>
              </a:rPr>
              <a:t>pretty(): formats the results of a find()</a:t>
            </a:r>
          </a:p>
          <a:p>
            <a:pPr lvl="2"/>
            <a:r>
              <a:rPr lang="en-US" err="1">
                <a:latin typeface="Calibri"/>
                <a:cs typeface="Calibri"/>
              </a:rPr>
              <a:t>db.collection_name.find</a:t>
            </a:r>
            <a:r>
              <a:rPr lang="en-US">
                <a:latin typeface="Calibri"/>
                <a:cs typeface="Calibri"/>
              </a:rPr>
              <a:t>().pretty()</a:t>
            </a:r>
          </a:p>
          <a:p>
            <a:pPr lvl="1"/>
            <a:r>
              <a:rPr lang="en-US">
                <a:latin typeface="Calibri"/>
                <a:cs typeface="Calibri"/>
              </a:rPr>
              <a:t>limit(size): limits the number or results of a find() to a given size</a:t>
            </a:r>
          </a:p>
          <a:p>
            <a:pPr lvl="2"/>
            <a:r>
              <a:rPr lang="en-US" err="1">
                <a:latin typeface="Calibri"/>
                <a:cs typeface="Calibri"/>
              </a:rPr>
              <a:t>db.collection_name.find</a:t>
            </a:r>
            <a:r>
              <a:rPr lang="en-US">
                <a:latin typeface="Calibri"/>
                <a:cs typeface="Calibri"/>
              </a:rPr>
              <a:t>().limit(10)</a:t>
            </a:r>
          </a:p>
          <a:p>
            <a:pPr lvl="1"/>
            <a:r>
              <a:rPr lang="en-US">
                <a:latin typeface="Calibri"/>
                <a:cs typeface="Calibri"/>
              </a:rPr>
              <a:t>skip(size): skips a given size of results for a find()</a:t>
            </a:r>
          </a:p>
          <a:p>
            <a:pPr lvl="2"/>
            <a:r>
              <a:rPr lang="en-US" err="1">
                <a:latin typeface="Calibri"/>
                <a:cs typeface="Calibri"/>
              </a:rPr>
              <a:t>db.collection_name.find</a:t>
            </a:r>
            <a:r>
              <a:rPr lang="en-US">
                <a:latin typeface="Calibri"/>
                <a:cs typeface="Calibri"/>
              </a:rPr>
              <a:t>().skip(2)</a:t>
            </a:r>
          </a:p>
          <a:p>
            <a:pPr lvl="1"/>
            <a:r>
              <a:rPr lang="en-US">
                <a:latin typeface="Calibri"/>
                <a:cs typeface="Calibri"/>
              </a:rPr>
              <a:t>They all can be combined to form a nice pagination</a:t>
            </a:r>
          </a:p>
          <a:p>
            <a:pPr lvl="2"/>
            <a:r>
              <a:rPr lang="en-US" err="1">
                <a:ea typeface="+mn-lt"/>
                <a:cs typeface="+mn-lt"/>
              </a:rPr>
              <a:t>db.collection_name.find</a:t>
            </a:r>
            <a:r>
              <a:rPr lang="en-US">
                <a:ea typeface="+mn-lt"/>
                <a:cs typeface="+mn-lt"/>
              </a:rPr>
              <a:t>().limit(2).skip(2).pretty()</a:t>
            </a:r>
            <a:endParaRPr lang="en-US">
              <a:latin typeface="Calibri"/>
              <a:cs typeface="Calibri"/>
            </a:endParaRPr>
          </a:p>
          <a:p>
            <a:pPr lvl="1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772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5041-26E9-4FF1-9B64-DB44A958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NoSQL Databases: MongoDB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9F067-FDEB-4420-BCB3-84BEEA43A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More commands</a:t>
            </a:r>
          </a:p>
          <a:p>
            <a:pPr lvl="1"/>
            <a:r>
              <a:rPr lang="en-US">
                <a:cs typeface="Calibri"/>
              </a:rPr>
              <a:t>sort( {field: 1/-1}) : sorts the results of a find() in ASCENDING (1) or DESCENDING (-1) order</a:t>
            </a:r>
          </a:p>
          <a:p>
            <a:pPr lvl="2"/>
            <a:r>
              <a:rPr lang="en-US" err="1">
                <a:cs typeface="Calibri"/>
              </a:rPr>
              <a:t>db.users.find</a:t>
            </a:r>
            <a:r>
              <a:rPr lang="en-US">
                <a:cs typeface="Calibri"/>
              </a:rPr>
              <a:t>().sort( { </a:t>
            </a:r>
            <a:r>
              <a:rPr lang="en-US" err="1">
                <a:cs typeface="Calibri"/>
              </a:rPr>
              <a:t>date_of_birth</a:t>
            </a:r>
            <a:r>
              <a:rPr lang="en-US">
                <a:cs typeface="Calibri"/>
              </a:rPr>
              <a:t>: 1} )</a:t>
            </a:r>
          </a:p>
        </p:txBody>
      </p:sp>
    </p:spTree>
    <p:extLst>
      <p:ext uri="{BB962C8B-B14F-4D97-AF65-F5344CB8AC3E}">
        <p14:creationId xmlns:p14="http://schemas.microsoft.com/office/powerpoint/2010/main" val="219323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F25F-4823-407E-AAAE-927E386A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NoSQL Databases: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F81E-7CA7-4D45-81C4-34460EEE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More on queries</a:t>
            </a:r>
          </a:p>
          <a:p>
            <a:pPr lvl="1"/>
            <a:endParaRPr lang="en-US">
              <a:latin typeface="Calibri"/>
              <a:cs typeface="Calibri"/>
            </a:endParaRPr>
          </a:p>
          <a:p>
            <a:pPr lvl="1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BEB100D-15C4-4C48-8E30-D0212A0D9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64417"/>
              </p:ext>
            </p:extLst>
          </p:nvPr>
        </p:nvGraphicFramePr>
        <p:xfrm>
          <a:off x="133489" y="2521914"/>
          <a:ext cx="119739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451">
                  <a:extLst>
                    <a:ext uri="{9D8B030D-6E8A-4147-A177-3AD203B41FA5}">
                      <a16:colId xmlns:a16="http://schemas.microsoft.com/office/drawing/2014/main" val="1305307204"/>
                    </a:ext>
                  </a:extLst>
                </a:gridCol>
                <a:gridCol w="2558540">
                  <a:extLst>
                    <a:ext uri="{9D8B030D-6E8A-4147-A177-3AD203B41FA5}">
                      <a16:colId xmlns:a16="http://schemas.microsoft.com/office/drawing/2014/main" val="1610764955"/>
                    </a:ext>
                  </a:extLst>
                </a:gridCol>
                <a:gridCol w="4319479">
                  <a:extLst>
                    <a:ext uri="{9D8B030D-6E8A-4147-A177-3AD203B41FA5}">
                      <a16:colId xmlns:a16="http://schemas.microsoft.com/office/drawing/2014/main" val="4169015979"/>
                    </a:ext>
                  </a:extLst>
                </a:gridCol>
                <a:gridCol w="2993490">
                  <a:extLst>
                    <a:ext uri="{9D8B030D-6E8A-4147-A177-3AD203B41FA5}">
                      <a16:colId xmlns:a16="http://schemas.microsoft.com/office/drawing/2014/main" val="1482753997"/>
                    </a:ext>
                  </a:extLst>
                </a:gridCol>
              </a:tblGrid>
              <a:tr h="3623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RDMS Equivalent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43479"/>
                  </a:ext>
                </a:extLst>
              </a:tr>
              <a:tr h="362327">
                <a:tc>
                  <a:txBody>
                    <a:bodyPr/>
                    <a:lstStyle/>
                    <a:p>
                      <a:r>
                        <a:rPr lang="en-US"/>
                        <a:t>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{&lt;key&gt;:&lt;value&gt;}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Calibri"/>
                        </a:rPr>
                        <a:t>db.mycol.find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({"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by":"tutorials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 point"})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where by = 'tutorials point'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80459"/>
                  </a:ext>
                </a:extLst>
              </a:tr>
              <a:tr h="362327">
                <a:tc>
                  <a:txBody>
                    <a:bodyPr/>
                    <a:lstStyle/>
                    <a:p>
                      <a:r>
                        <a:rPr lang="en-US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{&lt;key&gt;:{$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lt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:&lt;value&gt;}}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Calibri"/>
                        </a:rPr>
                        <a:t>db.mycol.find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({"likes":{$lt:50}})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where likes &lt; 50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439553"/>
                  </a:ext>
                </a:extLst>
              </a:tr>
              <a:tr h="362327">
                <a:tc>
                  <a:txBody>
                    <a:bodyPr/>
                    <a:lstStyle/>
                    <a:p>
                      <a:r>
                        <a:rPr lang="en-US"/>
                        <a:t>Less than equals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{&lt;key&gt;:{$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lte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:&lt;value&gt;}}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Calibri"/>
                        </a:rPr>
                        <a:t>db.mycol.find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({"likes":{$lte:50}})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where likes &lt;= 50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118986"/>
                  </a:ext>
                </a:extLst>
              </a:tr>
              <a:tr h="362327">
                <a:tc>
                  <a:txBody>
                    <a:bodyPr/>
                    <a:lstStyle/>
                    <a:p>
                      <a:r>
                        <a:rPr lang="en-US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{&lt;key&gt;:{$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gt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:&lt;value&gt;}}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Calibri"/>
                        </a:rPr>
                        <a:t>db.mycol.find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({"likes":{$gt:50}})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where likes &gt; 50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44583"/>
                  </a:ext>
                </a:extLst>
              </a:tr>
              <a:tr h="362327">
                <a:tc>
                  <a:txBody>
                    <a:bodyPr/>
                    <a:lstStyle/>
                    <a:p>
                      <a:r>
                        <a:rPr lang="en-US"/>
                        <a:t>Greater than equals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{&lt;key&gt;:{$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gte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:&lt;value&gt;}}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Calibri"/>
                        </a:rPr>
                        <a:t>db.mycol.find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({"likes":{$gte:50}})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where likes &gt;= 50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014143"/>
                  </a:ext>
                </a:extLst>
              </a:tr>
              <a:tr h="362327">
                <a:tc>
                  <a:txBody>
                    <a:bodyPr/>
                    <a:lstStyle/>
                    <a:p>
                      <a:r>
                        <a:rPr lang="en-US"/>
                        <a:t>Not equals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{&lt;key&gt;:{$ne:&lt;value&gt;}}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Calibri"/>
                        </a:rPr>
                        <a:t>db.mycol.find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({"likes":{$ne:50}})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where likes != 50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5030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3D13AE-D1F5-4442-B914-3B5BEDAEC855}"/>
              </a:ext>
            </a:extLst>
          </p:cNvPr>
          <p:cNvSpPr txBox="1"/>
          <p:nvPr/>
        </p:nvSpPr>
        <p:spPr>
          <a:xfrm>
            <a:off x="3445131" y="5436342"/>
            <a:ext cx="8772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Source: </a:t>
            </a:r>
            <a:r>
              <a:rPr lang="en-US">
                <a:ea typeface="+mn-lt"/>
                <a:cs typeface="+mn-lt"/>
              </a:rPr>
              <a:t>https://www.tutorialspoint.com/mongodb/mongodb_query_document.htm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6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5041-26E9-4FF1-9B64-DB44A958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NoSQL Databases: MongoDB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9F067-FDEB-4420-BCB3-84BEEA43A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Combining conditions</a:t>
            </a:r>
          </a:p>
          <a:p>
            <a:pPr lvl="1"/>
            <a:r>
              <a:rPr lang="en-US">
                <a:cs typeface="Calibri"/>
              </a:rPr>
              <a:t>AND</a:t>
            </a:r>
          </a:p>
          <a:p>
            <a:pPr lvl="2"/>
            <a:r>
              <a:rPr lang="en-US" err="1">
                <a:cs typeface="Calibri"/>
              </a:rPr>
              <a:t>db.collection_name.find</a:t>
            </a:r>
            <a:r>
              <a:rPr lang="en-US">
                <a:cs typeface="Calibri"/>
              </a:rPr>
              <a:t>( { $and: [</a:t>
            </a:r>
            <a:r>
              <a:rPr lang="en-US">
                <a:ea typeface="+mn-lt"/>
                <a:cs typeface="+mn-lt"/>
              </a:rPr>
              <a:t>{key1: value1}, {key2:value2}, ...</a:t>
            </a:r>
            <a:r>
              <a:rPr lang="en-US">
                <a:cs typeface="Calibri"/>
              </a:rPr>
              <a:t>] } ) </a:t>
            </a:r>
          </a:p>
          <a:p>
            <a:pPr lvl="2"/>
            <a:r>
              <a:rPr lang="en-US">
                <a:cs typeface="Calibri"/>
              </a:rPr>
              <a:t>If operator $and not specified, </a:t>
            </a:r>
            <a:r>
              <a:rPr lang="en-US" err="1">
                <a:cs typeface="Calibri"/>
              </a:rPr>
              <a:t>mongodb</a:t>
            </a:r>
            <a:r>
              <a:rPr lang="en-US">
                <a:cs typeface="Calibri"/>
              </a:rPr>
              <a:t> will assume </a:t>
            </a:r>
          </a:p>
          <a:p>
            <a:pPr lvl="1"/>
            <a:r>
              <a:rPr lang="en-US">
                <a:cs typeface="Calibri"/>
              </a:rPr>
              <a:t>OR</a:t>
            </a:r>
          </a:p>
          <a:p>
            <a:pPr lvl="2"/>
            <a:r>
              <a:rPr lang="en-US" err="1">
                <a:ea typeface="+mn-lt"/>
                <a:cs typeface="+mn-lt"/>
              </a:rPr>
              <a:t>db.collection_name.find</a:t>
            </a:r>
            <a:r>
              <a:rPr lang="en-US">
                <a:ea typeface="+mn-lt"/>
                <a:cs typeface="+mn-lt"/>
              </a:rPr>
              <a:t>( { $or: [</a:t>
            </a:r>
            <a:r>
              <a:rPr lang="en-US">
                <a:cs typeface="Calibri"/>
              </a:rPr>
              <a:t>{key1: value1}, {key2:value2}, ...</a:t>
            </a:r>
            <a:r>
              <a:rPr lang="en-US">
                <a:ea typeface="+mn-lt"/>
                <a:cs typeface="+mn-lt"/>
              </a:rPr>
              <a:t>] } ) </a:t>
            </a:r>
          </a:p>
          <a:p>
            <a:pPr lvl="1"/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{ $and: [ {"borough": "Bronx"} ], $or:[ { "cuisine" : "Chinese"}, { "cuisine" : "Italian" }  ] }  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6072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MongoDB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 panose="020F0502020204030204"/>
              </a:rPr>
              <a:t>Aggregations</a:t>
            </a:r>
          </a:p>
          <a:p>
            <a:pPr lvl="1"/>
            <a:r>
              <a:rPr lang="en-US">
                <a:ea typeface="+mn-lt"/>
                <a:cs typeface="+mn-lt"/>
              </a:rPr>
              <a:t>Aggregations operations process data records and return computed results.</a:t>
            </a:r>
          </a:p>
          <a:p>
            <a:pPr lvl="1"/>
            <a:r>
              <a:rPr lang="en-US">
                <a:ea typeface="+mn-lt"/>
                <a:cs typeface="+mn-lt"/>
              </a:rPr>
              <a:t>Aggregation operations group values from multiple documents together, and can perform a variety of operations on the grouped data to return a single result. </a:t>
            </a:r>
          </a:p>
          <a:p>
            <a:pPr lvl="2"/>
            <a:r>
              <a:rPr lang="en-US">
                <a:ea typeface="+mn-lt"/>
                <a:cs typeface="+mn-lt"/>
              </a:rPr>
              <a:t>Just like in SQL: count(*) and group by</a:t>
            </a:r>
            <a:endParaRPr lang="en-US">
              <a:cs typeface="Calibri" panose="020F0502020204030204"/>
            </a:endParaRPr>
          </a:p>
          <a:p>
            <a:pPr lvl="2"/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24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0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VGP320 - Database Programming</vt:lpstr>
      <vt:lpstr>Session 5</vt:lpstr>
      <vt:lpstr>NoSQL Databases: MongoDB</vt:lpstr>
      <vt:lpstr>NoSQL Databases: MongoDB</vt:lpstr>
      <vt:lpstr>NoSQL Databases: MongoDB</vt:lpstr>
      <vt:lpstr>NoSQL Databases: MongoDB</vt:lpstr>
      <vt:lpstr>NoSQL Databases: MongoDB</vt:lpstr>
      <vt:lpstr>NoSQL Databases: MongoDB</vt:lpstr>
      <vt:lpstr>MongoDB</vt:lpstr>
      <vt:lpstr>MongoDB</vt:lpstr>
      <vt:lpstr>MongoDB</vt:lpstr>
      <vt:lpstr>MongoDB - Available aggregation expressions</vt:lpstr>
      <vt:lpstr>MongoDB - Available aggregation expressions</vt:lpstr>
      <vt:lpstr>MongoDB - Available aggregation expressions</vt:lpstr>
      <vt:lpstr>MongoDB</vt:lpstr>
      <vt:lpstr>MongoDB</vt:lpstr>
      <vt:lpstr>NoSQL Databases: MongoDB</vt:lpstr>
      <vt:lpstr>MongoDB</vt:lpstr>
      <vt:lpstr>MongoDB</vt:lpstr>
      <vt:lpstr>MongoDB</vt:lpstr>
      <vt:lpstr>MongoDB</vt:lpstr>
      <vt:lpstr>MongoDB</vt:lpstr>
      <vt:lpstr>MongoDB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VGP320 - Database Programming</dc:title>
  <dc:creator>Gustavo Fernandes</dc:creator>
  <cp:revision>11</cp:revision>
  <dcterms:created xsi:type="dcterms:W3CDTF">2019-09-23T02:21:29Z</dcterms:created>
  <dcterms:modified xsi:type="dcterms:W3CDTF">2020-08-26T03:31:29Z</dcterms:modified>
</cp:coreProperties>
</file>